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93" r:id="rId2"/>
    <p:sldId id="276" r:id="rId3"/>
    <p:sldId id="294" r:id="rId4"/>
    <p:sldId id="295" r:id="rId5"/>
    <p:sldId id="296" r:id="rId6"/>
    <p:sldId id="298" r:id="rId7"/>
    <p:sldId id="29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75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3953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pos="393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-84" y="-462"/>
      </p:cViewPr>
      <p:guideLst>
        <p:guide orient="horz" pos="1275"/>
        <p:guide orient="horz" pos="3725"/>
        <p:guide pos="3727"/>
        <p:guide pos="3953"/>
        <p:guide pos="7287"/>
        <p:guide pos="3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25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AC80-9589-41A1-8ED2-EC2076B0E8E8}" type="datetimeFigureOut">
              <a:rPr lang="de-DE" smtClean="0"/>
              <a:t>31.07.2019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3A726-01A3-41A5-8C71-74C8A626EA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2030-5346-4222-B1C0-77ABA51E04BA}" type="datetimeFigureOut">
              <a:rPr lang="de-DE" smtClean="0"/>
              <a:t>31.07.2019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B39C8-6D5D-40E8-8D83-C1E41A39F5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3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120776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pic>
        <p:nvPicPr>
          <p:cNvPr id="7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25" y="771527"/>
            <a:ext cx="1423988" cy="142234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649" y="2599740"/>
            <a:ext cx="1426464" cy="14264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293" y="4471093"/>
            <a:ext cx="1828800" cy="27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7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4"/>
            <a:ext cx="8101013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7" y="5913438"/>
            <a:ext cx="8101013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02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03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22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116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61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3"/>
            <a:ext cx="10944224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5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828675"/>
            <a:ext cx="10944224" cy="50847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12403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9" y="1196976"/>
            <a:ext cx="5292723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8" y="1196976"/>
            <a:ext cx="5292725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913438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913438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70003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7" y="2024063"/>
            <a:ext cx="52927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9" y="2024063"/>
            <a:ext cx="5292724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00823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2024064"/>
            <a:ext cx="10944224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1377083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A5DEC3FA-4FB7-4309-A077-6BB31CA8E81A}" type="slidenum">
              <a:rPr lang="en-US" sz="1600" noProof="0" smtClean="0"/>
              <a:pPr algn="r"/>
              <a:t>‹#›</a:t>
            </a:fld>
            <a:endParaRPr lang="en-US" sz="1600" noProof="0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23888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 smtClean="0"/>
              <a:t>Facility</a:t>
            </a:r>
            <a:r>
              <a:rPr lang="en-US" sz="900" baseline="0" dirty="0" smtClean="0"/>
              <a:t> Development Web Form</a:t>
            </a:r>
            <a:endParaRPr lang="en-US" sz="900" dirty="0"/>
          </a:p>
        </p:txBody>
      </p:sp>
      <p:sp>
        <p:nvSpPr>
          <p:cNvPr id="8" name="Rechteck 7"/>
          <p:cNvSpPr/>
          <p:nvPr/>
        </p:nvSpPr>
        <p:spPr>
          <a:xfrm>
            <a:off x="6275389" y="381001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 err="1" smtClean="0"/>
              <a:t>Riko</a:t>
            </a:r>
            <a:r>
              <a:rPr lang="en-US" sz="900" dirty="0" smtClean="0"/>
              <a:t> </a:t>
            </a:r>
            <a:r>
              <a:rPr lang="en-US" sz="900" dirty="0" err="1" smtClean="0"/>
              <a:t>Wichmann</a:t>
            </a:r>
            <a:r>
              <a:rPr lang="en-US" sz="900" dirty="0" smtClean="0"/>
              <a:t>, Administration XFEL  accelerator operation ,</a:t>
            </a:r>
            <a:r>
              <a:rPr lang="en-US" sz="900" baseline="0" dirty="0" smtClean="0"/>
              <a:t> 30.07.2019</a:t>
            </a:r>
            <a:endParaRPr lang="en-US" sz="9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635" y="6195748"/>
            <a:ext cx="1828800" cy="2784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760" y="5969204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14000"/>
        </a:lnSpc>
        <a:spcBef>
          <a:spcPts val="1800"/>
        </a:spcBef>
        <a:buClr>
          <a:schemeClr val="bg2"/>
        </a:buClr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188" algn="l" defTabSz="914400" rtl="0" eaLnBrk="1" latinLnBrk="0" hangingPunct="1">
        <a:lnSpc>
          <a:spcPct val="114000"/>
        </a:lnSpc>
        <a:spcBef>
          <a:spcPts val="0"/>
        </a:spcBef>
        <a:buClr>
          <a:schemeClr val="accent2"/>
        </a:buClr>
        <a:buFontTx/>
        <a:buBlip>
          <a:blip r:embed="rId16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6828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03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180975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275" userDrawn="1">
          <p15:clr>
            <a:srgbClr val="F26B43"/>
          </p15:clr>
        </p15:guide>
        <p15:guide id="2" pos="3727" userDrawn="1">
          <p15:clr>
            <a:srgbClr val="F26B43"/>
          </p15:clr>
        </p15:guide>
        <p15:guide id="3" pos="3953" userDrawn="1">
          <p15:clr>
            <a:srgbClr val="F26B43"/>
          </p15:clr>
        </p15:guide>
        <p15:guide id="4" pos="393" userDrawn="1">
          <p15:clr>
            <a:srgbClr val="F26B43"/>
          </p15:clr>
        </p15:guide>
        <p15:guide id="5" pos="7287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xfel.desy.d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xfel.desy.de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hyperlink" Target="mailto:xfel-facility-development@desy.d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xfel-facility-development@desy.de" TargetMode="External"/><Relationship Id="rId4" Type="http://schemas.openxmlformats.org/officeDocument/2006/relationships/hyperlink" Target="https://xfel.desy.de/operation/facility_developmen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Facility Development Proposals</a:t>
            </a:r>
            <a:br>
              <a:rPr lang="en-GB" dirty="0" smtClean="0"/>
            </a:br>
            <a:r>
              <a:rPr lang="en-GB" dirty="0" smtClean="0"/>
              <a:t>Submission via a new web form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Riko</a:t>
            </a:r>
            <a:r>
              <a:rPr lang="en-GB" dirty="0" smtClean="0"/>
              <a:t> </a:t>
            </a:r>
            <a:r>
              <a:rPr lang="en-GB" dirty="0" err="1" smtClean="0"/>
              <a:t>Wichmann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30. July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091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Submission of Facility Development Proposals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Request beam / facility time during </a:t>
            </a:r>
            <a:r>
              <a:rPr lang="en-GB" b="1" dirty="0" smtClean="0">
                <a:solidFill>
                  <a:srgbClr val="0070C0"/>
                </a:solidFill>
              </a:rPr>
              <a:t>blue weeks</a:t>
            </a:r>
            <a:endParaRPr lang="en-GB" b="1" dirty="0">
              <a:solidFill>
                <a:srgbClr val="0070C0"/>
              </a:solidFill>
            </a:endParaRPr>
          </a:p>
          <a:p>
            <a:pPr lvl="1"/>
            <a:r>
              <a:rPr lang="en-GB" dirty="0" smtClean="0"/>
              <a:t>Simple and low-key</a:t>
            </a:r>
          </a:p>
          <a:p>
            <a:r>
              <a:rPr lang="en-GB" dirty="0" smtClean="0"/>
              <a:t>Submission can happen any time</a:t>
            </a:r>
            <a:endParaRPr lang="en-GB" dirty="0"/>
          </a:p>
          <a:p>
            <a:r>
              <a:rPr lang="en-GB" dirty="0" smtClean="0"/>
              <a:t>Proposals will be reviewed, prioritized and scheduled by members of the Operation Board</a:t>
            </a:r>
          </a:p>
          <a:p>
            <a:r>
              <a:rPr lang="en-GB" dirty="0" smtClean="0"/>
              <a:t>Accessible via the “</a:t>
            </a:r>
            <a:r>
              <a:rPr lang="en-GB" dirty="0" err="1" smtClean="0"/>
              <a:t>relaunched</a:t>
            </a:r>
            <a:r>
              <a:rPr lang="en-GB" dirty="0" smtClean="0"/>
              <a:t>” </a:t>
            </a:r>
            <a:r>
              <a:rPr lang="en-GB" dirty="0" smtClean="0">
                <a:hlinkClick r:id="rId2"/>
              </a:rPr>
              <a:t>http://</a:t>
            </a:r>
            <a:r>
              <a:rPr lang="en-GB" dirty="0" err="1" smtClean="0">
                <a:hlinkClick r:id="rId2"/>
              </a:rPr>
              <a:t>xfel.desy.de</a:t>
            </a:r>
            <a:r>
              <a:rPr lang="en-GB" dirty="0" smtClean="0"/>
              <a:t> web site</a:t>
            </a:r>
          </a:p>
          <a:p>
            <a:pPr lvl="1"/>
            <a:r>
              <a:rPr lang="en-GB" dirty="0" smtClean="0"/>
              <a:t>Now reflecting the (accelerator) operation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140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426033"/>
          </a:xfrm>
        </p:spPr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smtClean="0">
                <a:hlinkClick r:id="rId2"/>
              </a:rPr>
              <a:t>http://</a:t>
            </a:r>
            <a:r>
              <a:rPr lang="de-DE" dirty="0" err="1" smtClean="0">
                <a:hlinkClick r:id="rId2"/>
              </a:rPr>
              <a:t>xfel.desy.de</a:t>
            </a:r>
            <a:r>
              <a:rPr lang="de-DE" dirty="0" smtClean="0"/>
              <a:t> Web Site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2" t="-102" r="16273"/>
          <a:stretch/>
        </p:blipFill>
        <p:spPr bwMode="auto">
          <a:xfrm>
            <a:off x="3105150" y="1247775"/>
            <a:ext cx="6419850" cy="47333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2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506968"/>
          </a:xfrm>
        </p:spPr>
        <p:txBody>
          <a:bodyPr/>
          <a:lstStyle/>
          <a:p>
            <a:r>
              <a:rPr lang="de-DE" dirty="0" smtClean="0"/>
              <a:t>Web Form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Submit</a:t>
            </a:r>
            <a:r>
              <a:rPr lang="de-DE" dirty="0" smtClean="0"/>
              <a:t> </a:t>
            </a:r>
            <a:r>
              <a:rPr lang="de-DE" dirty="0" err="1" smtClean="0"/>
              <a:t>Proposal</a:t>
            </a:r>
            <a:r>
              <a:rPr lang="de-DE" dirty="0" smtClean="0"/>
              <a:t> for Blue </a:t>
            </a:r>
            <a:r>
              <a:rPr lang="de-DE" dirty="0" err="1" smtClean="0"/>
              <a:t>Weeks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                           https</a:t>
            </a:r>
            <a:r>
              <a:rPr lang="de-DE" dirty="0"/>
              <a:t>://</a:t>
            </a:r>
            <a:r>
              <a:rPr lang="de-DE" dirty="0" err="1"/>
              <a:t>xfel.desy.de</a:t>
            </a:r>
            <a:r>
              <a:rPr lang="de-DE" dirty="0"/>
              <a:t>/</a:t>
            </a:r>
            <a:r>
              <a:rPr lang="de-DE" dirty="0" err="1"/>
              <a:t>operation</a:t>
            </a:r>
            <a:r>
              <a:rPr lang="de-DE" dirty="0"/>
              <a:t>/</a:t>
            </a:r>
            <a:r>
              <a:rPr lang="de-DE" dirty="0" err="1"/>
              <a:t>facility_development</a:t>
            </a:r>
            <a:r>
              <a:rPr lang="de-DE" dirty="0"/>
              <a:t>/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6" t="7538"/>
          <a:stretch/>
        </p:blipFill>
        <p:spPr bwMode="auto">
          <a:xfrm>
            <a:off x="657225" y="1495426"/>
            <a:ext cx="6309360" cy="44866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086599" y="1490664"/>
            <a:ext cx="4481513" cy="3889375"/>
          </a:xfrm>
          <a:prstGeom prst="rect">
            <a:avLst/>
          </a:prstGeom>
        </p:spPr>
        <p:txBody>
          <a:bodyPr/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Mandatory Fields</a:t>
            </a:r>
          </a:p>
          <a:p>
            <a:pPr lvl="1"/>
            <a:r>
              <a:rPr lang="en-GB" b="1" dirty="0" smtClean="0"/>
              <a:t>Topic</a:t>
            </a:r>
            <a:r>
              <a:rPr lang="en-GB" dirty="0" smtClean="0"/>
              <a:t> headline</a:t>
            </a:r>
          </a:p>
          <a:p>
            <a:pPr lvl="1"/>
            <a:r>
              <a:rPr lang="en-GB" b="1" dirty="0" smtClean="0"/>
              <a:t>Short Description</a:t>
            </a:r>
          </a:p>
          <a:p>
            <a:pPr lvl="1"/>
            <a:r>
              <a:rPr lang="en-GB" dirty="0" smtClean="0"/>
              <a:t>Name of </a:t>
            </a:r>
            <a:r>
              <a:rPr lang="en-GB" b="1" dirty="0" smtClean="0"/>
              <a:t>Proposer</a:t>
            </a:r>
          </a:p>
          <a:p>
            <a:pPr lvl="1"/>
            <a:r>
              <a:rPr lang="en-GB" b="1" dirty="0" smtClean="0"/>
              <a:t>Email address if proposer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1781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506968"/>
          </a:xfrm>
        </p:spPr>
        <p:txBody>
          <a:bodyPr/>
          <a:lstStyle/>
          <a:p>
            <a:r>
              <a:rPr lang="de-DE" dirty="0" smtClean="0"/>
              <a:t>Web Form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Submit</a:t>
            </a:r>
            <a:r>
              <a:rPr lang="de-DE" dirty="0" smtClean="0"/>
              <a:t> </a:t>
            </a:r>
            <a:r>
              <a:rPr lang="de-DE" dirty="0" err="1" smtClean="0"/>
              <a:t>Proposal</a:t>
            </a:r>
            <a:r>
              <a:rPr lang="de-DE" dirty="0" smtClean="0"/>
              <a:t> for Blue </a:t>
            </a:r>
            <a:r>
              <a:rPr lang="de-DE" dirty="0" err="1" smtClean="0"/>
              <a:t>Weeks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                           https</a:t>
            </a:r>
            <a:r>
              <a:rPr lang="de-DE" dirty="0"/>
              <a:t>://</a:t>
            </a:r>
            <a:r>
              <a:rPr lang="de-DE" dirty="0" err="1"/>
              <a:t>xfel.desy.de</a:t>
            </a:r>
            <a:r>
              <a:rPr lang="de-DE" dirty="0"/>
              <a:t>/</a:t>
            </a:r>
            <a:r>
              <a:rPr lang="de-DE" dirty="0" err="1"/>
              <a:t>operation</a:t>
            </a:r>
            <a:r>
              <a:rPr lang="de-DE" dirty="0"/>
              <a:t>/</a:t>
            </a:r>
            <a:r>
              <a:rPr lang="de-DE" dirty="0" err="1"/>
              <a:t>facility_development</a:t>
            </a:r>
            <a:r>
              <a:rPr lang="de-DE" dirty="0"/>
              <a:t>/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086599" y="1490664"/>
            <a:ext cx="4481513" cy="3889375"/>
          </a:xfrm>
          <a:prstGeom prst="rect">
            <a:avLst/>
          </a:prstGeom>
        </p:spPr>
        <p:txBody>
          <a:bodyPr/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if you have a full blown proposal or (other) supporting documents you can attach them as well</a:t>
            </a:r>
          </a:p>
          <a:p>
            <a:pPr lvl="1"/>
            <a:r>
              <a:rPr lang="en-GB" dirty="0" smtClean="0"/>
              <a:t>That’s </a:t>
            </a:r>
            <a:r>
              <a:rPr lang="en-GB" b="1" dirty="0" smtClean="0"/>
              <a:t>optional</a:t>
            </a:r>
          </a:p>
          <a:p>
            <a:pPr lvl="1"/>
            <a:endParaRPr lang="en-GB" b="1" dirty="0"/>
          </a:p>
          <a:p>
            <a:r>
              <a:rPr lang="en-GB" b="1" i="1" dirty="0" smtClean="0"/>
              <a:t>Submit</a:t>
            </a:r>
            <a:r>
              <a:rPr lang="en-GB" dirty="0" smtClean="0"/>
              <a:t> sends the proposal to</a:t>
            </a:r>
          </a:p>
          <a:p>
            <a:pPr lvl="1"/>
            <a:r>
              <a:rPr lang="en-GB" dirty="0" err="1" smtClean="0">
                <a:hlinkClick r:id="rId4"/>
              </a:rPr>
              <a:t>xfel-facility-development@desy.de</a:t>
            </a:r>
            <a:endParaRPr lang="en-GB" dirty="0" smtClean="0"/>
          </a:p>
          <a:p>
            <a:pPr lvl="2"/>
            <a:r>
              <a:rPr lang="en-GB" dirty="0" smtClean="0"/>
              <a:t>Members of the OB</a:t>
            </a:r>
          </a:p>
          <a:p>
            <a:pPr lvl="1"/>
            <a:r>
              <a:rPr lang="en-GB" dirty="0"/>
              <a:t>a</a:t>
            </a:r>
            <a:r>
              <a:rPr lang="en-GB" dirty="0" smtClean="0"/>
              <a:t>nd </a:t>
            </a:r>
            <a:r>
              <a:rPr lang="en-GB" dirty="0" err="1" smtClean="0"/>
              <a:t>cc:Requester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1" y="1387476"/>
            <a:ext cx="6636708" cy="4910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4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411718"/>
          </a:xfrm>
        </p:spPr>
        <p:txBody>
          <a:bodyPr/>
          <a:lstStyle/>
          <a:p>
            <a:r>
              <a:rPr lang="en-US" smtClean="0"/>
              <a:t>Access, Export and Reset Database of FD Requests </a:t>
            </a:r>
            <a:r>
              <a:rPr lang="en-US" sz="1800" b="0" i="1" smtClean="0"/>
              <a:t>(restricted to Admins)</a:t>
            </a:r>
            <a:endParaRPr lang="en-US" b="0" i="1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3" r="17904" b="37255"/>
          <a:stretch/>
        </p:blipFill>
        <p:spPr bwMode="auto">
          <a:xfrm>
            <a:off x="581025" y="1814477"/>
            <a:ext cx="5215067" cy="26908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7571" y="1477148"/>
            <a:ext cx="4600575" cy="3333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400" dirty="0" smtClean="0"/>
              <a:t>Access the management interface of the FD page</a:t>
            </a:r>
          </a:p>
        </p:txBody>
      </p:sp>
      <p:sp>
        <p:nvSpPr>
          <p:cNvPr id="4" name="Rectangle 3"/>
          <p:cNvSpPr/>
          <p:nvPr/>
        </p:nvSpPr>
        <p:spPr>
          <a:xfrm>
            <a:off x="771525" y="1952625"/>
            <a:ext cx="2417033" cy="21907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9" t="3398" r="29427" b="32425"/>
          <a:stretch/>
        </p:blipFill>
        <p:spPr bwMode="auto">
          <a:xfrm>
            <a:off x="1752600" y="2684264"/>
            <a:ext cx="4876800" cy="3148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10477" y="1482586"/>
            <a:ext cx="4600575" cy="8034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400" b="1" dirty="0" smtClean="0"/>
              <a:t>Download</a:t>
            </a:r>
            <a:r>
              <a:rPr lang="en-US" sz="1400" dirty="0" smtClean="0"/>
              <a:t> as </a:t>
            </a:r>
            <a:r>
              <a:rPr lang="en-US" sz="1400" dirty="0" err="1" smtClean="0"/>
              <a:t>csv</a:t>
            </a:r>
            <a:endParaRPr lang="en-US" sz="1400" dirty="0" smtClean="0"/>
          </a:p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400" b="1" dirty="0" smtClean="0"/>
              <a:t>Export</a:t>
            </a:r>
            <a:r>
              <a:rPr lang="en-US" sz="1400" dirty="0" smtClean="0"/>
              <a:t> to </a:t>
            </a:r>
            <a:r>
              <a:rPr lang="en-US" sz="1400" dirty="0" smtClean="0"/>
              <a:t>Excel </a:t>
            </a:r>
            <a:r>
              <a:rPr lang="en-US" sz="1200" i="1" dirty="0" smtClean="0"/>
              <a:t>(seems also to be just a </a:t>
            </a:r>
            <a:r>
              <a:rPr lang="en-US" sz="1200" i="1" dirty="0" err="1" smtClean="0"/>
              <a:t>csv</a:t>
            </a:r>
            <a:r>
              <a:rPr lang="en-US" sz="1200" i="1" dirty="0" smtClean="0"/>
              <a:t> file)</a:t>
            </a:r>
            <a:endParaRPr lang="en-US" sz="1400" i="1" dirty="0" smtClean="0"/>
          </a:p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400" b="1" dirty="0" smtClean="0"/>
              <a:t>Reset</a:t>
            </a:r>
            <a:r>
              <a:rPr lang="en-US" sz="1400" dirty="0" smtClean="0"/>
              <a:t> to empty Database</a:t>
            </a:r>
          </a:p>
        </p:txBody>
      </p:sp>
      <p:sp>
        <p:nvSpPr>
          <p:cNvPr id="7" name="Rectangle 6"/>
          <p:cNvSpPr/>
          <p:nvPr/>
        </p:nvSpPr>
        <p:spPr>
          <a:xfrm>
            <a:off x="6710477" y="3137598"/>
            <a:ext cx="515513" cy="196617"/>
          </a:xfrm>
          <a:prstGeom prst="rect">
            <a:avLst/>
          </a:prstGeom>
          <a:noFill/>
          <a:ln>
            <a:noFill/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de-DE" sz="1400" dirty="0" err="1" smtClean="0"/>
          </a:p>
        </p:txBody>
      </p:sp>
      <p:sp>
        <p:nvSpPr>
          <p:cNvPr id="9" name="Rectangle 8"/>
          <p:cNvSpPr/>
          <p:nvPr/>
        </p:nvSpPr>
        <p:spPr>
          <a:xfrm>
            <a:off x="6968233" y="3137598"/>
            <a:ext cx="514235" cy="196617"/>
          </a:xfrm>
          <a:prstGeom prst="rect">
            <a:avLst/>
          </a:prstGeom>
          <a:noFill/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de-DE" sz="1400" dirty="0" err="1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9" r="28089" b="7798"/>
          <a:stretch/>
        </p:blipFill>
        <p:spPr bwMode="auto">
          <a:xfrm>
            <a:off x="5796092" y="2286006"/>
            <a:ext cx="6035040" cy="37369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725863" y="3001121"/>
            <a:ext cx="4600575" cy="3333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400" dirty="0" smtClean="0"/>
              <a:t>Login with your usual credentials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25990" y="3001121"/>
            <a:ext cx="2029522" cy="45575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de-DE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87069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478393"/>
          </a:xfrm>
        </p:spPr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23889" y="1576389"/>
            <a:ext cx="10944224" cy="3889375"/>
          </a:xfrm>
          <a:prstGeom prst="rect">
            <a:avLst/>
          </a:prstGeom>
        </p:spPr>
        <p:txBody>
          <a:bodyPr/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Proposals for activities during </a:t>
            </a:r>
            <a:r>
              <a:rPr lang="en-GB" b="1" dirty="0" smtClean="0">
                <a:solidFill>
                  <a:srgbClr val="0070C0"/>
                </a:solidFill>
              </a:rPr>
              <a:t>blue weeks </a:t>
            </a:r>
            <a:r>
              <a:rPr lang="en-GB" dirty="0" smtClean="0"/>
              <a:t>to be submitted via a web form</a:t>
            </a:r>
          </a:p>
          <a:p>
            <a:pPr lvl="1"/>
            <a:r>
              <a:rPr lang="en-GB" dirty="0">
                <a:hlinkClick r:id="rId4"/>
              </a:rPr>
              <a:t>https://</a:t>
            </a:r>
            <a:r>
              <a:rPr lang="en-GB" dirty="0" err="1">
                <a:hlinkClick r:id="rId4"/>
              </a:rPr>
              <a:t>xfel.desy.de</a:t>
            </a:r>
            <a:r>
              <a:rPr lang="en-GB" dirty="0">
                <a:hlinkClick r:id="rId4"/>
              </a:rPr>
              <a:t>/operation/</a:t>
            </a:r>
            <a:r>
              <a:rPr lang="en-GB" dirty="0" err="1">
                <a:hlinkClick r:id="rId4"/>
              </a:rPr>
              <a:t>facility_development</a:t>
            </a:r>
            <a:r>
              <a:rPr lang="en-GB" dirty="0" smtClean="0">
                <a:hlinkClick r:id="rId4"/>
              </a:rPr>
              <a:t>/</a:t>
            </a:r>
            <a:endParaRPr lang="en-GB" dirty="0" smtClean="0"/>
          </a:p>
          <a:p>
            <a:r>
              <a:rPr lang="en-GB" dirty="0" smtClean="0"/>
              <a:t>Web form with </a:t>
            </a:r>
            <a:r>
              <a:rPr lang="en-GB" b="1" dirty="0" smtClean="0"/>
              <a:t>mandatory fields:</a:t>
            </a:r>
            <a:endParaRPr lang="en-GB" dirty="0" smtClean="0"/>
          </a:p>
          <a:p>
            <a:pPr lvl="1"/>
            <a:r>
              <a:rPr lang="en-GB" dirty="0" smtClean="0"/>
              <a:t>Topic, Description, Proposer with email address</a:t>
            </a:r>
          </a:p>
          <a:p>
            <a:r>
              <a:rPr lang="en-GB" dirty="0" smtClean="0"/>
              <a:t>And optional fields of</a:t>
            </a:r>
          </a:p>
          <a:p>
            <a:pPr lvl="1"/>
            <a:r>
              <a:rPr lang="en-GB" dirty="0" smtClean="0"/>
              <a:t>Date to carry out the task, duration, location in the facility, condition in particular lasing?, support needed, comments and document</a:t>
            </a:r>
          </a:p>
          <a:p>
            <a:r>
              <a:rPr lang="en-GB" dirty="0" smtClean="0"/>
              <a:t>Sends email to </a:t>
            </a:r>
            <a:r>
              <a:rPr lang="en-GB" dirty="0" err="1" smtClean="0">
                <a:hlinkClick r:id="rId5"/>
              </a:rPr>
              <a:t>xfel-facility-development@desy.de</a:t>
            </a:r>
            <a:r>
              <a:rPr lang="en-GB" dirty="0" smtClean="0"/>
              <a:t>, cc: proposer</a:t>
            </a:r>
          </a:p>
          <a:p>
            <a:r>
              <a:rPr lang="en-GB" dirty="0" smtClean="0"/>
              <a:t>proposal list will be composed and published </a:t>
            </a:r>
            <a:r>
              <a:rPr lang="en-GB" dirty="0"/>
              <a:t>on https://</a:t>
            </a:r>
            <a:r>
              <a:rPr lang="en-GB" dirty="0" err="1"/>
              <a:t>ttfinfo.desy.de</a:t>
            </a:r>
            <a:r>
              <a:rPr lang="en-GB" dirty="0"/>
              <a:t>/</a:t>
            </a:r>
            <a:r>
              <a:rPr lang="en-GB" dirty="0" err="1"/>
              <a:t>XFELelog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629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XFEL_PowerPoint_16x9_v3_RW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</a:spPr>
      <a:bodyPr rtlCol="0" anchor="ctr">
        <a:noAutofit/>
      </a:bodyPr>
      <a:lstStyle>
        <a:defPPr algn="ctr">
          <a:lnSpc>
            <a:spcPct val="113000"/>
          </a:lnSpc>
          <a:defRPr sz="1400"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69875" indent="-269875">
          <a:lnSpc>
            <a:spcPct val="112000"/>
          </a:lnSpc>
          <a:buBlip>
            <a:blip xmlns:r="http://schemas.openxmlformats.org/officeDocument/2006/relationships" r:embed="rId1"/>
          </a:buBlip>
          <a:defRPr sz="1400"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XFEL_PowerPoint_16x9.potx" id="{5D9E4C7F-CF90-47AA-9B5A-D1B8A1F64B49}" vid="{107EC11D-EED3-47DC-89A2-C8C245B9F565}"/>
    </a:ext>
  </a:extLst>
</a:theme>
</file>

<file path=ppt/theme/theme2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XFEL_PowerPoint_16x9_v3_RW</Template>
  <TotalTime>0</TotalTime>
  <Words>258</Words>
  <Application>Microsoft Office PowerPoint</Application>
  <PresentationFormat>Custom</PresentationFormat>
  <Paragraphs>41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XFEL_PowerPoint_16x9_v3_RW</vt:lpstr>
      <vt:lpstr>Facility Development Proposals Submission via a new web form</vt:lpstr>
      <vt:lpstr>Submission of Facility Development Proposals</vt:lpstr>
      <vt:lpstr>The new http://xfel.desy.de Web Site</vt:lpstr>
      <vt:lpstr>Web Form to Submit Proposal for Blue Weeks                            https://xfel.desy.de/operation/facility_development/</vt:lpstr>
      <vt:lpstr>Web Form to Submit Proposal for Blue Weeks                            https://xfel.desy.de/operation/facility_development/</vt:lpstr>
      <vt:lpstr>Access, Export and Reset Database of FD Requests (restricted to Admins)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 one line (or two lines)</dc:title>
  <dc:creator>Riko Wichmann</dc:creator>
  <cp:lastModifiedBy>Riko Wichmann</cp:lastModifiedBy>
  <cp:revision>21</cp:revision>
  <dcterms:created xsi:type="dcterms:W3CDTF">2017-04-13T07:40:56Z</dcterms:created>
  <dcterms:modified xsi:type="dcterms:W3CDTF">2019-07-31T07:45:58Z</dcterms:modified>
</cp:coreProperties>
</file>