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6" r:id="rId2"/>
    <p:sldMasterId id="2147483675" r:id="rId3"/>
  </p:sldMasterIdLst>
  <p:notesMasterIdLst>
    <p:notesMasterId r:id="rId22"/>
  </p:notesMasterIdLst>
  <p:sldIdLst>
    <p:sldId id="257" r:id="rId4"/>
    <p:sldId id="295" r:id="rId5"/>
    <p:sldId id="287" r:id="rId6"/>
    <p:sldId id="296" r:id="rId7"/>
    <p:sldId id="318" r:id="rId8"/>
    <p:sldId id="319" r:id="rId9"/>
    <p:sldId id="320" r:id="rId10"/>
    <p:sldId id="321" r:id="rId11"/>
    <p:sldId id="323" r:id="rId12"/>
    <p:sldId id="324" r:id="rId13"/>
    <p:sldId id="326" r:id="rId14"/>
    <p:sldId id="310" r:id="rId15"/>
    <p:sldId id="333" r:id="rId16"/>
    <p:sldId id="335" r:id="rId17"/>
    <p:sldId id="332" r:id="rId18"/>
    <p:sldId id="330" r:id="rId19"/>
    <p:sldId id="331" r:id="rId20"/>
    <p:sldId id="328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44E2AE-E50C-43E5-8CE3-BC5DA4022B43}">
          <p14:sldIdLst>
            <p14:sldId id="257"/>
          </p14:sldIdLst>
        </p14:section>
        <p14:section name="XFELO basic" id="{151BDD7B-1E65-4399-8CDD-F63AEDFE3937}">
          <p14:sldIdLst>
            <p14:sldId id="295"/>
            <p14:sldId id="287"/>
            <p14:sldId id="296"/>
            <p14:sldId id="318"/>
            <p14:sldId id="319"/>
            <p14:sldId id="320"/>
            <p14:sldId id="321"/>
            <p14:sldId id="323"/>
            <p14:sldId id="324"/>
            <p14:sldId id="326"/>
          </p14:sldIdLst>
        </p14:section>
        <p14:section name="Heat Load" id="{0BC9324E-3D78-4557-8381-C83DDEB30BAC}">
          <p14:sldIdLst>
            <p14:sldId id="310"/>
            <p14:sldId id="333"/>
            <p14:sldId id="335"/>
            <p14:sldId id="332"/>
            <p14:sldId id="330"/>
            <p14:sldId id="331"/>
            <p14:sldId id="3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Thiessen" initials="PT" lastIdx="1" clrIdx="0"/>
  <p:cmAuthor id="2" name="Immo Bahns" initials="IB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BF7"/>
    <a:srgbClr val="00A6EB"/>
    <a:srgbClr val="068006"/>
    <a:srgbClr val="DE0000"/>
    <a:srgbClr val="8C3836"/>
    <a:srgbClr val="000000"/>
    <a:srgbClr val="718402"/>
    <a:srgbClr val="014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7" autoAdjust="0"/>
    <p:restoredTop sz="79823" autoAdjust="0"/>
  </p:normalViewPr>
  <p:slideViewPr>
    <p:cSldViewPr>
      <p:cViewPr>
        <p:scale>
          <a:sx n="58" d="100"/>
          <a:sy n="58" d="100"/>
        </p:scale>
        <p:origin x="-147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>
      <p:cViewPr varScale="1">
        <p:scale>
          <a:sx n="81" d="100"/>
          <a:sy n="81" d="100"/>
        </p:scale>
        <p:origin x="3120" y="9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1-09T13:40:21.56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600CC-4FA1-4E1E-9200-B1C2A9242FE9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2265B-AA4B-4193-B463-2D0F0936E2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9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48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FELO </a:t>
            </a:r>
            <a:r>
              <a:rPr lang="en-US" noProof="0" dirty="0">
                <a:sym typeface="Wingdings" panose="05000000000000000000" pitchFamily="2" charset="2"/>
              </a:rPr>
              <a:t> UV to IR optical with high reflectivity  based on Fresnel equations are available 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XFELO  wavelength in range of atomic distance  reflectivity based on Fresnel equations is very small  X-ray optics: Bragg reflector, Grazing incident mirror, Gratings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Dynamical diffraction theory  Bandwidth of Bragg reflector is finite</a:t>
            </a:r>
          </a:p>
          <a:p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2265B-AA4B-4193-B463-2D0F0936E2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4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zeichnet einen „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Brilliant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beam“ aus? Warum ist diesbezüglich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Linac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besser als Speicherring?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2265B-AA4B-4193-B463-2D0F0936E2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SASE (213m) </a:t>
            </a:r>
            <a:r>
              <a:rPr lang="en-US" dirty="0">
                <a:sym typeface="Wingdings" panose="05000000000000000000" pitchFamily="2" charset="2"/>
              </a:rPr>
              <a:t> undulator length 213m?</a:t>
            </a:r>
          </a:p>
          <a:p>
            <a:r>
              <a:rPr lang="en-US" dirty="0">
                <a:sym typeface="Wingdings" panose="05000000000000000000" pitchFamily="2" charset="2"/>
              </a:rPr>
              <a:t>SASE data simulation or measurement?</a:t>
            </a:r>
            <a:endParaRPr lang="en-US" dirty="0"/>
          </a:p>
          <a:p>
            <a:r>
              <a:rPr lang="en-US" dirty="0"/>
              <a:t>High powers SASE </a:t>
            </a:r>
            <a:r>
              <a:rPr lang="en-US" dirty="0">
                <a:sym typeface="Wingdings" panose="05000000000000000000" pitchFamily="2" charset="2"/>
              </a:rPr>
              <a:t> few tens of </a:t>
            </a:r>
            <a:r>
              <a:rPr lang="en-US" dirty="0" err="1">
                <a:sym typeface="Wingdings" panose="05000000000000000000" pitchFamily="2" charset="2"/>
              </a:rPr>
              <a:t>mJ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High powers XFELO  outcoupling of a few </a:t>
            </a:r>
            <a:r>
              <a:rPr lang="en-US" dirty="0" err="1">
                <a:sym typeface="Wingdings" panose="05000000000000000000" pitchFamily="2" charset="2"/>
              </a:rPr>
              <a:t>mJ</a:t>
            </a:r>
            <a:r>
              <a:rPr lang="en-US" dirty="0">
                <a:sym typeface="Wingdings" panose="05000000000000000000" pitchFamily="2" charset="2"/>
              </a:rPr>
              <a:t> in cavity </a:t>
            </a:r>
            <a:endParaRPr lang="en-US" dirty="0"/>
          </a:p>
          <a:p>
            <a:r>
              <a:rPr lang="en-US" dirty="0"/>
              <a:t>-0.2 fs -&gt;multimode interference</a:t>
            </a:r>
          </a:p>
          <a:p>
            <a:r>
              <a:rPr lang="en-US" dirty="0"/>
              <a:t>-150fs -&gt;</a:t>
            </a:r>
            <a:r>
              <a:rPr lang="en-US" dirty="0" err="1"/>
              <a:t>fourierlimit</a:t>
            </a:r>
            <a:r>
              <a:rPr lang="en-US" dirty="0"/>
              <a:t> pulse duration</a:t>
            </a:r>
          </a:p>
          <a:p>
            <a:r>
              <a:rPr lang="en-US" dirty="0"/>
              <a:t>Energy resolved measurements </a:t>
            </a:r>
            <a:r>
              <a:rPr lang="en-US" dirty="0">
                <a:sym typeface="Wingdings" panose="05000000000000000000" pitchFamily="2" charset="2"/>
              </a:rPr>
              <a:t> Example: absorption edges, Example for single-frequency X-ray source measurement</a:t>
            </a:r>
          </a:p>
          <a:p>
            <a:r>
              <a:rPr lang="en-US" dirty="0">
                <a:sym typeface="Wingdings" panose="05000000000000000000" pitchFamily="2" charset="2"/>
              </a:rPr>
              <a:t>Photon </a:t>
            </a:r>
            <a:r>
              <a:rPr lang="en-US" dirty="0" err="1">
                <a:sym typeface="Wingdings" panose="05000000000000000000" pitchFamily="2" charset="2"/>
              </a:rPr>
              <a:t>puls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länger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als</a:t>
            </a:r>
            <a:r>
              <a:rPr lang="en-US" dirty="0">
                <a:sym typeface="Wingdings" panose="05000000000000000000" pitchFamily="2" charset="2"/>
              </a:rPr>
              <a:t>  -&gt; </a:t>
            </a:r>
            <a:r>
              <a:rPr lang="en-US" dirty="0" err="1">
                <a:sym typeface="Wingdings" panose="05000000000000000000" pitchFamily="2" charset="2"/>
              </a:rPr>
              <a:t>electropuls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2265B-AA4B-4193-B463-2D0F0936E2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6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2265B-AA4B-4193-B463-2D0F0936E2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3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2265B-AA4B-4193-B463-2D0F0936E2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3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2265B-AA4B-4193-B463-2D0F0936E2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2265B-AA4B-4193-B463-2D0F0936E2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4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grafiker/Downloads/texture-2065389_1920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file://localhost/Users/grafiker/Downloads/leaf-2664246_1920.jpg" TargetMode="External"/><Relationship Id="rId4" Type="http://schemas.openxmlformats.org/officeDocument/2006/relationships/image" Target="../media/image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20/11/2019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Picture 2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1236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34076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52F81857-5096-434E-9D24-A5FCDC89D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453"/>
          <a:stretch/>
        </p:blipFill>
        <p:spPr>
          <a:xfrm>
            <a:off x="3716904" y="6224380"/>
            <a:ext cx="1935215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014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1"/>
            <a:ext cx="9144000" cy="1695451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8" y="214316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endParaRPr lang="en-GB" noProof="0" dirty="0"/>
          </a:p>
        </p:txBody>
      </p:sp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8" y="2481263"/>
            <a:ext cx="2855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626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</p:spPr>
        <p:txBody>
          <a:bodyPr/>
          <a:lstStyle/>
          <a:p>
            <a:fld id="{003C6705-C2A7-4CC8-826D-064CFAFB5710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51370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6469-A6C7-4261-B71A-40793BB14B93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Picture 2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1236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34076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52F81857-5096-434E-9D24-A5FCDC89DA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1840" y="6224380"/>
            <a:ext cx="3249894" cy="620688"/>
          </a:xfrm>
          <a:prstGeom prst="rect">
            <a:avLst/>
          </a:prstGeom>
        </p:spPr>
      </p:pic>
      <p:pic>
        <p:nvPicPr>
          <p:cNvPr id="10" name="Picture 2" descr="\\afs\desy.de\user\p\patrickt\private\PhD\Annual Report\Logos\Pier_righ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53982"/>
            <a:ext cx="704642" cy="5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7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3249-3B58-40EE-8F99-9B43C52780B8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63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C71-972B-4783-91AD-4DB4AF06C1F5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296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6087-8DB2-4EA5-AEC2-F726C28A13B3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308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32E1-E47D-4AE5-B426-8E1FA1FDE51F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578" y="1628800"/>
            <a:ext cx="7993063" cy="4464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744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6A50-E37D-452D-9BAA-13B7FBC465B9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1550" y="2565400"/>
            <a:ext cx="6840810" cy="27358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62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40769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4C8F-4A6B-4C71-96EF-EFE3F21A2988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129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CD2A-5939-4ABB-99BB-3CFC8337330F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484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4BE1-A87D-41E6-BE7A-7E2C013E9A8B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44ADDA46-A017-49A4-87AE-675DFD90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7318026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3FA-26EA-4CEA-B56D-801A42454D23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2713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1"/>
            <a:ext cx="9144000" cy="1695451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8" y="214316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endParaRPr lang="en-GB" noProof="0" dirty="0"/>
          </a:p>
        </p:txBody>
      </p:sp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8" y="2481263"/>
            <a:ext cx="2855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546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</p:spPr>
        <p:txBody>
          <a:bodyPr/>
          <a:lstStyle/>
          <a:p>
            <a:fld id="{D2D6A2A8-FD5F-4928-8E91-CE3CE47D2553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721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452673"/>
            <a:ext cx="9144000" cy="509043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TheSans UHH"/>
              </a:defRPr>
            </a:lvl1pPr>
          </a:lstStyle>
          <a:p>
            <a:r>
              <a:rPr lang="de-DE" dirty="0"/>
              <a:t>Bild </a:t>
            </a:r>
            <a:r>
              <a:rPr lang="de-DE" dirty="0" err="1"/>
              <a:t>eifügen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5598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-84678_1920.jp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-1"/>
          <a:stretch/>
        </p:blipFill>
        <p:spPr>
          <a:xfrm>
            <a:off x="-1" y="1402678"/>
            <a:ext cx="4497917" cy="5102367"/>
          </a:xfrm>
          <a:prstGeom prst="rect">
            <a:avLst/>
          </a:prstGeom>
        </p:spPr>
      </p:pic>
      <p:pic>
        <p:nvPicPr>
          <p:cNvPr id="13" name="background-84678_1920.jpg"/>
          <p:cNvPicPr>
            <a:picLocks noChangeAspect="1"/>
          </p:cNvPicPr>
          <p:nvPr userDrawn="1"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8"/>
          <a:stretch/>
        </p:blipFill>
        <p:spPr>
          <a:xfrm>
            <a:off x="4646083" y="1402676"/>
            <a:ext cx="4497917" cy="5090437"/>
          </a:xfrm>
          <a:prstGeom prst="rect">
            <a:avLst/>
          </a:prstGeom>
        </p:spPr>
      </p:pic>
      <p:sp>
        <p:nvSpPr>
          <p:cNvPr id="16" name="Bildplatzhalt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3352"/>
            <a:ext cx="4497388" cy="509058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TheSans UHH"/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1" hasCustomPrompt="1"/>
          </p:nvPr>
        </p:nvSpPr>
        <p:spPr>
          <a:xfrm>
            <a:off x="4646083" y="1403353"/>
            <a:ext cx="4497917" cy="50897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TheSans UHH"/>
              </a:defRPr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4292108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einfarbiger_HG_Stein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402676"/>
            <a:ext cx="9144000" cy="509043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rgbClr val="3B515B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427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einfarbiger_HG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402676"/>
            <a:ext cx="9144000" cy="5090439"/>
          </a:xfrm>
          <a:prstGeom prst="rect">
            <a:avLst/>
          </a:prstGeom>
          <a:solidFill>
            <a:srgbClr val="009C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367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Headline_u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14774" y="1604797"/>
            <a:ext cx="8533695" cy="671843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TheSans UHH Bold Caps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14774" y="2372885"/>
            <a:ext cx="8533695" cy="38404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7793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Headline_und_Tex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14774" y="1604797"/>
            <a:ext cx="8353425" cy="671843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TheSans UHH Bold Caps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14770" y="2372885"/>
            <a:ext cx="4171028" cy="38404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572000" y="2372885"/>
            <a:ext cx="4171028" cy="38404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6712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Headline_Text_un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14774" y="1604797"/>
            <a:ext cx="8353425" cy="671843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TheSans UHH Bold Caps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14770" y="2372885"/>
            <a:ext cx="4171028" cy="38404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2571505"/>
            <a:ext cx="4572000" cy="36409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41724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BEF2-F17F-424C-B497-ECE1FCDA80FF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207527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d_Headline_Text_und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14774" y="1604797"/>
            <a:ext cx="8353425" cy="671843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TheSans UHH Bold Caps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14770" y="2372885"/>
            <a:ext cx="4171028" cy="38404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6"/>
          </p:nvPr>
        </p:nvSpPr>
        <p:spPr>
          <a:xfrm>
            <a:off x="4572000" y="2372886"/>
            <a:ext cx="4248472" cy="383953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 dirty="0"/>
              <a:t>Tabelle</a:t>
            </a:r>
          </a:p>
        </p:txBody>
      </p:sp>
    </p:spTree>
    <p:extLst>
      <p:ext uri="{BB962C8B-B14F-4D97-AF65-F5344CB8AC3E}">
        <p14:creationId xmlns:p14="http://schemas.microsoft.com/office/powerpoint/2010/main" val="2269468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fiken_Tabellen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Inhaltsplatzhalter 21"/>
          <p:cNvSpPr>
            <a:spLocks noGrp="1"/>
          </p:cNvSpPr>
          <p:nvPr>
            <p:ph sz="quarter" idx="13" hasCustomPrompt="1"/>
          </p:nvPr>
        </p:nvSpPr>
        <p:spPr>
          <a:xfrm>
            <a:off x="323528" y="1796821"/>
            <a:ext cx="8496944" cy="4416491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"/>
              </a:defRPr>
            </a:lvl2pPr>
            <a:lvl3pPr>
              <a:defRPr sz="2600">
                <a:latin typeface="TheSans UHH"/>
              </a:defRPr>
            </a:lvl3pPr>
            <a:lvl4pPr>
              <a:defRPr sz="2600">
                <a:latin typeface="TheSans UHH"/>
              </a:defRPr>
            </a:lvl4pPr>
            <a:lvl5pPr>
              <a:defRPr sz="2600">
                <a:latin typeface="TheSans UHH"/>
              </a:defRPr>
            </a:lvl5pPr>
          </a:lstStyle>
          <a:p>
            <a:pPr lvl="0"/>
            <a:r>
              <a:rPr lang="de-DE" dirty="0"/>
              <a:t>Grafiken, Tabellen, Bilder, etc.</a:t>
            </a:r>
          </a:p>
        </p:txBody>
      </p:sp>
    </p:spTree>
    <p:extLst>
      <p:ext uri="{BB962C8B-B14F-4D97-AF65-F5344CB8AC3E}">
        <p14:creationId xmlns:p14="http://schemas.microsoft.com/office/powerpoint/2010/main" val="1681583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304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6469-A6C7-4261-B71A-40793BB14B93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Picture 2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1236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34076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52F81857-5096-434E-9D24-A5FCDC89DA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1840" y="6224380"/>
            <a:ext cx="3249894" cy="620688"/>
          </a:xfrm>
          <a:prstGeom prst="rect">
            <a:avLst/>
          </a:prstGeom>
        </p:spPr>
      </p:pic>
      <p:pic>
        <p:nvPicPr>
          <p:cNvPr id="10" name="Picture 2" descr="\\afs\desy.de\user\p\patrickt\private\PhD\Annual Report\Logos\Pier_righ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53982"/>
            <a:ext cx="704642" cy="5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90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</p:spPr>
        <p:txBody>
          <a:bodyPr/>
          <a:lstStyle/>
          <a:p>
            <a:fld id="{D2D6A2A8-FD5F-4928-8E91-CE3CE47D2553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595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6087-8DB2-4EA5-AEC2-F726C28A13B3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8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D61-C5E0-4081-ABC5-E51341C8DA82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3699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F536-D23B-4ADE-A093-01220E239C46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578" y="1628800"/>
            <a:ext cx="7993063" cy="4464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791836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7B7D-A447-48D9-B543-772E98BC3196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1550" y="2565400"/>
            <a:ext cx="6840810" cy="27358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60589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40769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A98D-588F-47AE-8A78-19293AE342D6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570263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4C6-89E2-4423-9EAC-7749BF37F28F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869842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C9FF-85A8-4745-B0A7-AAF204A1C20A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482590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file://localhost/Users/grafiker/Desktop/UHH_Logo_2010/UHH_Logo_2010_HiRes/UHH-Logo_2010_Farbe_RGB.png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2"/>
            <a:ext cx="9144000" cy="105273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935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2" y="6492876"/>
            <a:ext cx="1035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7277-DD9A-41F5-B3AF-A149A191C115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5681" y="6477596"/>
            <a:ext cx="1098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Picture 2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522845"/>
            <a:ext cx="1008112" cy="32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 userDrawn="1"/>
        </p:nvSpPr>
        <p:spPr>
          <a:xfrm>
            <a:off x="1691680" y="6525345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Patrick Rauer / Immo Bahns – XFELO</a:t>
            </a: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@ </a:t>
            </a:r>
            <a:r>
              <a:rPr lang="de-DE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EuXFEL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6489340"/>
            <a:ext cx="9144000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2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73" r:id="rId5"/>
    <p:sldLayoutId id="2147483666" r:id="rId6"/>
    <p:sldLayoutId id="2147483669" r:id="rId7"/>
    <p:sldLayoutId id="2147483670" r:id="rId8"/>
    <p:sldLayoutId id="2147483671" r:id="rId9"/>
    <p:sldLayoutId id="2147483672" r:id="rId10"/>
    <p:sldLayoutId id="214748367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358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698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2730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2"/>
            <a:ext cx="9144000" cy="105273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935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2" y="6492876"/>
            <a:ext cx="1035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3B041-90C2-46A0-8380-8C5BC4012D2B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5681" y="6477596"/>
            <a:ext cx="1098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5BC0-4855-4689-9EC2-4D162AA9A41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52F81857-5096-434E-9D24-A5FCDC89DA9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59422" y="6453336"/>
            <a:ext cx="1972818" cy="376784"/>
          </a:xfrm>
          <a:prstGeom prst="rect">
            <a:avLst/>
          </a:prstGeom>
        </p:spPr>
      </p:pic>
      <p:pic>
        <p:nvPicPr>
          <p:cNvPr id="9" name="Picture 2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86842"/>
            <a:ext cx="1008112" cy="32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\\afs\desy.de\user\p\patrickt\private\PhD\Annual Report\Logos\Pier_right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27" y="6466225"/>
            <a:ext cx="427746" cy="3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9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358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698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2730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E6E7A-1F26-423B-B4EC-F5E9105B3848}" type="datetime1">
              <a:rPr lang="en-US" smtClean="0"/>
              <a:t>11/22/2019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abc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A2B2-10AD-754B-9B4C-E5B6FED423D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UHH-Logo_2010_Farbe_RGB.png" descr="/Users/grafiker/Desktop/UHH_Logo_2010/UHH_Logo_2010_HiRes/UHH-Logo_2010_Farbe_RGB.png"/>
          <p:cNvPicPr>
            <a:picLocks noChangeAspect="1"/>
          </p:cNvPicPr>
          <p:nvPr userDrawn="1"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77"/>
            <a:ext cx="1957550" cy="121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98" r:id="rId11"/>
    <p:sldLayoutId id="2147483699" r:id="rId12"/>
    <p:sldLayoutId id="2147483700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901592" y="-466502"/>
            <a:ext cx="7848872" cy="3033979"/>
            <a:chOff x="2226504" y="2746995"/>
            <a:chExt cx="6423024" cy="3210479"/>
          </a:xfrm>
        </p:grpSpPr>
        <p:grpSp>
          <p:nvGrpSpPr>
            <p:cNvPr id="4" name="Group 3"/>
            <p:cNvGrpSpPr/>
            <p:nvPr/>
          </p:nvGrpSpPr>
          <p:grpSpPr>
            <a:xfrm>
              <a:off x="2226504" y="2746995"/>
              <a:ext cx="6423024" cy="3210479"/>
              <a:chOff x="2042354" y="1845507"/>
              <a:chExt cx="6423024" cy="321047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2354" y="1845507"/>
                <a:ext cx="6423024" cy="3210479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 flipH="1">
                <a:off x="2695578" y="2953776"/>
                <a:ext cx="1186657" cy="15705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5747856" y="2019302"/>
                <a:ext cx="2586520" cy="48313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3661071" y="2502440"/>
                <a:ext cx="2086785" cy="3908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Diamond Crystals</a:t>
                </a:r>
                <a:endParaRPr lang="de-DE" sz="18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943475" y="4640849"/>
                <a:ext cx="2850356" cy="3908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Grazing</a:t>
                </a:r>
                <a:r>
                  <a:rPr lang="de-DE" sz="1800" dirty="0"/>
                  <a:t> </a:t>
                </a:r>
                <a:r>
                  <a:rPr lang="en-US" sz="1800" dirty="0"/>
                  <a:t>Incidence Optics</a:t>
                </a:r>
              </a:p>
            </p:txBody>
          </p:sp>
          <p:cxnSp>
            <p:nvCxnSpPr>
              <p:cNvPr id="13" name="Straight Arrow Connector 12"/>
              <p:cNvCxnSpPr>
                <a:stCxn id="12" idx="1"/>
              </p:cNvCxnSpPr>
              <p:nvPr/>
            </p:nvCxnSpPr>
            <p:spPr bwMode="auto">
              <a:xfrm flipH="1" flipV="1">
                <a:off x="3735393" y="4078875"/>
                <a:ext cx="1208082" cy="75738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 flipV="1">
                <a:off x="7556072" y="2590801"/>
                <a:ext cx="644954" cy="20241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" name="TextBox 4"/>
            <p:cNvSpPr txBox="1"/>
            <p:nvPr/>
          </p:nvSpPr>
          <p:spPr>
            <a:xfrm>
              <a:off x="5425281" y="5065106"/>
              <a:ext cx="2145506" cy="3908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Bending Magnets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5074817" y="4923972"/>
              <a:ext cx="297654" cy="3104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7143750" y="3971925"/>
              <a:ext cx="427037" cy="1262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0" y="1382913"/>
            <a:ext cx="9144000" cy="1470025"/>
          </a:xfrm>
        </p:spPr>
        <p:txBody>
          <a:bodyPr>
            <a:noAutofit/>
          </a:bodyPr>
          <a:lstStyle/>
          <a:p>
            <a:r>
              <a:rPr lang="en-US" sz="3600" dirty="0"/>
              <a:t>A Hard X-Ray Free-Electron Laser Oscillator at the European XFEL facility</a:t>
            </a:r>
            <a:endParaRPr lang="en-US" sz="3600" noProof="0" dirty="0"/>
          </a:p>
        </p:txBody>
      </p:sp>
      <p:sp>
        <p:nvSpPr>
          <p:cNvPr id="2" name="TextBox 1"/>
          <p:cNvSpPr txBox="1"/>
          <p:nvPr/>
        </p:nvSpPr>
        <p:spPr>
          <a:xfrm>
            <a:off x="18687308" y="-14381"/>
            <a:ext cx="2462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de-DE" sz="2200" b="1" dirty="0">
                <a:solidFill>
                  <a:srgbClr val="FF0000"/>
                </a:solidFill>
              </a:rPr>
              <a:t>─ </a:t>
            </a:r>
            <a:r>
              <a:rPr lang="de-DE" sz="2200" dirty="0" err="1"/>
              <a:t>electron</a:t>
            </a:r>
            <a:r>
              <a:rPr lang="de-DE" sz="2200" dirty="0"/>
              <a:t> </a:t>
            </a:r>
            <a:r>
              <a:rPr lang="de-DE" sz="2200" dirty="0" err="1"/>
              <a:t>orbit</a:t>
            </a:r>
            <a:endParaRPr lang="de-DE" sz="2200" dirty="0"/>
          </a:p>
          <a:p>
            <a:r>
              <a:rPr lang="de-DE" sz="2200" b="1" dirty="0">
                <a:solidFill>
                  <a:srgbClr val="FFCC00"/>
                </a:solidFill>
              </a:rPr>
              <a:t>─</a:t>
            </a:r>
            <a:r>
              <a:rPr lang="de-DE" sz="2200" b="1" dirty="0">
                <a:solidFill>
                  <a:srgbClr val="FF0000"/>
                </a:solidFill>
              </a:rPr>
              <a:t> </a:t>
            </a:r>
            <a:r>
              <a:rPr lang="de-DE" sz="2200" dirty="0" err="1"/>
              <a:t>photons</a:t>
            </a:r>
            <a:endParaRPr lang="de-DE" sz="2200" dirty="0"/>
          </a:p>
        </p:txBody>
      </p:sp>
      <p:sp>
        <p:nvSpPr>
          <p:cNvPr id="15" name="Textfeld 14"/>
          <p:cNvSpPr txBox="1"/>
          <p:nvPr/>
        </p:nvSpPr>
        <p:spPr>
          <a:xfrm>
            <a:off x="386535" y="3021044"/>
            <a:ext cx="823591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dirty="0"/>
              <a:t> </a:t>
            </a:r>
            <a:r>
              <a:rPr lang="en-US" sz="2600" u="sng" dirty="0"/>
              <a:t>Immo Bahns</a:t>
            </a:r>
            <a:r>
              <a:rPr lang="en-US" sz="2600" dirty="0"/>
              <a:t>, Patrick </a:t>
            </a:r>
            <a:r>
              <a:rPr lang="en-US" sz="2600" dirty="0" err="1"/>
              <a:t>Rauer</a:t>
            </a:r>
            <a:r>
              <a:rPr lang="en-US" sz="2600" dirty="0"/>
              <a:t>,</a:t>
            </a:r>
          </a:p>
          <a:p>
            <a:pPr algn="ctr">
              <a:spcAft>
                <a:spcPts val="1200"/>
              </a:spcAft>
            </a:pPr>
            <a:r>
              <a:rPr lang="en-US" sz="2600" dirty="0"/>
              <a:t> - W. Decking, </a:t>
            </a:r>
            <a:r>
              <a:rPr lang="en-US" sz="2600" dirty="0">
                <a:latin typeface="+mj-lt"/>
              </a:rPr>
              <a:t>J. Rossbach, H. Sinn –</a:t>
            </a:r>
          </a:p>
          <a:p>
            <a:pPr algn="ctr">
              <a:spcAft>
                <a:spcPts val="1200"/>
              </a:spcAft>
            </a:pPr>
            <a:endParaRPr lang="en-US" sz="2600" dirty="0">
              <a:latin typeface="+mj-lt"/>
            </a:endParaRPr>
          </a:p>
          <a:p>
            <a:pPr algn="ctr">
              <a:spcAft>
                <a:spcPts val="1200"/>
              </a:spcAft>
            </a:pPr>
            <a:endParaRPr lang="en-US" sz="2600" dirty="0"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489157" y="4018856"/>
            <a:ext cx="61656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i="1" dirty="0"/>
          </a:p>
          <a:p>
            <a:pPr algn="ctr">
              <a:spcAft>
                <a:spcPts val="1200"/>
              </a:spcAft>
            </a:pPr>
            <a:r>
              <a:rPr lang="en-US" sz="3200" i="1" dirty="0"/>
              <a:t>Joint RD meeting</a:t>
            </a:r>
            <a:endParaRPr lang="en-US" sz="3200" i="1" dirty="0">
              <a:latin typeface="+mj-lt"/>
            </a:endParaRPr>
          </a:p>
        </p:txBody>
      </p:sp>
      <p:sp>
        <p:nvSpPr>
          <p:cNvPr id="18" name="Textfeld 12">
            <a:extLst>
              <a:ext uri="{FF2B5EF4-FFF2-40B4-BE49-F238E27FC236}">
                <a16:creationId xmlns:a16="http://schemas.microsoft.com/office/drawing/2014/main" xmlns="" id="{ED283943-5920-405A-9378-D2A239B84B31}"/>
              </a:ext>
            </a:extLst>
          </p:cNvPr>
          <p:cNvSpPr txBox="1"/>
          <p:nvPr/>
        </p:nvSpPr>
        <p:spPr>
          <a:xfrm>
            <a:off x="5607115" y="6354325"/>
            <a:ext cx="3475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supported by BMBF FKZ 05K16GU4</a:t>
            </a:r>
          </a:p>
        </p:txBody>
      </p:sp>
    </p:spTree>
    <p:extLst>
      <p:ext uri="{BB962C8B-B14F-4D97-AF65-F5344CB8AC3E}">
        <p14:creationId xmlns:p14="http://schemas.microsoft.com/office/powerpoint/2010/main" val="306183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CFED6D-232D-4600-8C00-AAD0632B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Assuming no errors, no effective aperture (and no heat load)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8A967E0-48AE-4973-AF9C-A54807D8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6705-C2A7-4CC8-826D-064CFAFB5710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7F5937E-9151-4DBE-A433-DBBB78B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10</a:t>
            </a:fld>
            <a:endParaRPr lang="de-DE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xmlns="" id="{7F42ACB7-B9ED-4D65-A206-854627BD87B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4"/>
          <a:stretch/>
        </p:blipFill>
        <p:spPr>
          <a:xfrm>
            <a:off x="26495" y="1088405"/>
            <a:ext cx="4728593" cy="71197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972E27A3-0DA3-4FAB-AAEC-6367F98EB639}"/>
              </a:ext>
            </a:extLst>
          </p:cNvPr>
          <p:cNvSpPr/>
          <p:nvPr/>
        </p:nvSpPr>
        <p:spPr>
          <a:xfrm>
            <a:off x="-18510" y="1565845"/>
            <a:ext cx="995399" cy="46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xmlns="" id="{4AED14C4-4AA7-47AB-B2E4-6CB2B0A969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45" y="1116504"/>
            <a:ext cx="4368165" cy="15754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1770D7B-A16B-4945-B9E5-EF28D4463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5" y="2593546"/>
            <a:ext cx="5387563" cy="270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4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CFED6D-232D-4600-8C00-AAD0632B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Assuming errors (and no heat load)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8A967E0-48AE-4973-AF9C-A54807D8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6705-C2A7-4CC8-826D-064CFAFB5710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7F5937E-9151-4DBE-A433-DBBB78B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11</a:t>
            </a:fld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972E27A3-0DA3-4FAB-AAEC-6367F98EB639}"/>
              </a:ext>
            </a:extLst>
          </p:cNvPr>
          <p:cNvSpPr/>
          <p:nvPr/>
        </p:nvSpPr>
        <p:spPr>
          <a:xfrm>
            <a:off x="-18510" y="1565845"/>
            <a:ext cx="995399" cy="46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7705A577-4A97-4574-B35B-AD9780F369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42" y="1153206"/>
            <a:ext cx="4258310" cy="1536065"/>
          </a:xfrm>
          <a:prstGeom prst="rect">
            <a:avLst/>
          </a:prstGeom>
        </p:spPr>
      </p:pic>
      <p:sp>
        <p:nvSpPr>
          <p:cNvPr id="20" name="Inhaltsplatzhalter 2">
            <a:extLst>
              <a:ext uri="{FF2B5EF4-FFF2-40B4-BE49-F238E27FC236}">
                <a16:creationId xmlns:a16="http://schemas.microsoft.com/office/drawing/2014/main" xmlns="" id="{3EF7C505-DBD3-45DB-9629-99C8439DC1DB}"/>
              </a:ext>
            </a:extLst>
          </p:cNvPr>
          <p:cNvSpPr txBox="1">
            <a:spLocks/>
          </p:cNvSpPr>
          <p:nvPr/>
        </p:nvSpPr>
        <p:spPr>
          <a:xfrm>
            <a:off x="-120494" y="1565845"/>
            <a:ext cx="4335847" cy="5198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3587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buNone/>
            </a:pPr>
            <a:r>
              <a:rPr lang="en-GB" sz="2000" b="1" dirty="0"/>
              <a:t>Including:</a:t>
            </a:r>
            <a:endParaRPr lang="en-GB" sz="2000" dirty="0"/>
          </a:p>
          <a:p>
            <a:pPr lvl="1"/>
            <a:r>
              <a:rPr lang="en-GB" sz="2000" dirty="0"/>
              <a:t>cavity quality factor = 0.95</a:t>
            </a:r>
          </a:p>
          <a:p>
            <a:pPr lvl="1"/>
            <a:r>
              <a:rPr lang="en-GB" sz="2000" dirty="0"/>
              <a:t>including a mirror tilt of </a:t>
            </a:r>
            <a:r>
              <a:rPr lang="el-GR" sz="2000" dirty="0"/>
              <a:t>Θ_</a:t>
            </a:r>
            <a:r>
              <a:rPr lang="en-GB" sz="2000" dirty="0"/>
              <a:t>r≈100nrad</a:t>
            </a:r>
          </a:p>
          <a:p>
            <a:pPr lvl="1"/>
            <a:r>
              <a:rPr lang="en-GB" sz="2000" dirty="0"/>
              <a:t>rms electron pointing jitter = 80nrad</a:t>
            </a:r>
          </a:p>
          <a:p>
            <a:pPr lvl="1"/>
            <a:r>
              <a:rPr lang="en-GB" sz="2000" dirty="0"/>
              <a:t>arrival time jitter = 20fs</a:t>
            </a:r>
          </a:p>
          <a:p>
            <a:pPr marL="266700" lvl="1" indent="0">
              <a:buNone/>
            </a:pPr>
            <a:endParaRPr lang="en-GB" sz="200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/>
              <a:t>surprisingly negligible effects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/>
              <a:t>overall energy in saturation is even slightly higher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sz="2000" dirty="0"/>
              <a:t>angular jitter leading to an averaging out of the inherent electron bunch orbital errors</a:t>
            </a:r>
          </a:p>
          <a:p>
            <a:pPr marL="266700" lvl="1" indent="0">
              <a:buNone/>
            </a:pPr>
            <a:endParaRPr lang="en-GB" sz="2000" dirty="0"/>
          </a:p>
          <a:p>
            <a:pPr marL="266700" lvl="1" indent="0">
              <a:buNone/>
            </a:pPr>
            <a:endParaRPr lang="en-GB" sz="2400" dirty="0"/>
          </a:p>
          <a:p>
            <a:pPr marL="266700" lvl="1" indent="0">
              <a:buNone/>
            </a:pPr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de-DE" sz="200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xmlns="" id="{40EAE2FB-41BA-4CE9-8785-346B8DBC52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35" y="2689271"/>
            <a:ext cx="4368165" cy="1575435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FFD8587D-04C9-40B4-A1DD-1B6446F4BD17}"/>
              </a:ext>
            </a:extLst>
          </p:cNvPr>
          <p:cNvSpPr txBox="1"/>
          <p:nvPr/>
        </p:nvSpPr>
        <p:spPr>
          <a:xfrm>
            <a:off x="5895437" y="3107656"/>
            <a:ext cx="106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errors</a:t>
            </a: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F89B8B8-125E-4BF9-99B4-81F38B358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061" y="4509120"/>
            <a:ext cx="4961460" cy="17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2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E34FBACA-0E20-4426-9244-399672955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/>
          <a:stretch/>
        </p:blipFill>
        <p:spPr bwMode="auto">
          <a:xfrm rot="5400000">
            <a:off x="3660448" y="2145882"/>
            <a:ext cx="2239675" cy="176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28">
            <a:extLst>
              <a:ext uri="{FF2B5EF4-FFF2-40B4-BE49-F238E27FC236}">
                <a16:creationId xmlns:a16="http://schemas.microsoft.com/office/drawing/2014/main" xmlns="" id="{B533C9E1-CD55-4D0F-99AC-817B1549FCDC}"/>
              </a:ext>
            </a:extLst>
          </p:cNvPr>
          <p:cNvSpPr txBox="1"/>
          <p:nvPr/>
        </p:nvSpPr>
        <p:spPr>
          <a:xfrm rot="5400000">
            <a:off x="3886955" y="2552462"/>
            <a:ext cx="1870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mJ</a:t>
            </a:r>
            <a:r>
              <a:rPr lang="de-DE" sz="3200" dirty="0"/>
              <a:t> pulse</a:t>
            </a:r>
            <a:endParaRPr lang="en-US" sz="3200" dirty="0"/>
          </a:p>
        </p:txBody>
      </p:sp>
      <p:sp>
        <p:nvSpPr>
          <p:cNvPr id="14" name="TextBox 221">
            <a:extLst>
              <a:ext uri="{FF2B5EF4-FFF2-40B4-BE49-F238E27FC236}">
                <a16:creationId xmlns:a16="http://schemas.microsoft.com/office/drawing/2014/main" xmlns="" id="{83189695-48D2-4FBA-B61E-4BA89D763608}"/>
              </a:ext>
            </a:extLst>
          </p:cNvPr>
          <p:cNvSpPr txBox="1"/>
          <p:nvPr/>
        </p:nvSpPr>
        <p:spPr>
          <a:xfrm>
            <a:off x="3896926" y="3522426"/>
            <a:ext cx="1737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Bragg-reflector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xmlns="" id="{0878B12A-2227-4BE9-86EA-473A70AB2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 t="2469" r="3943" b="1361"/>
          <a:stretch/>
        </p:blipFill>
        <p:spPr bwMode="auto">
          <a:xfrm rot="5400000">
            <a:off x="4353586" y="2813997"/>
            <a:ext cx="896989" cy="17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" y="0"/>
            <a:ext cx="9143999" cy="1052736"/>
          </a:xfrm>
        </p:spPr>
        <p:txBody>
          <a:bodyPr>
            <a:normAutofit/>
          </a:bodyPr>
          <a:lstStyle/>
          <a:p>
            <a:r>
              <a:rPr lang="de-DE" dirty="0"/>
              <a:t>XFELO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Heatload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Issues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-68" y="998730"/>
            <a:ext cx="9144068" cy="4672843"/>
          </a:xfrm>
        </p:spPr>
        <p:txBody>
          <a:bodyPr>
            <a:normAutofit/>
          </a:bodyPr>
          <a:lstStyle/>
          <a:p>
            <a:pPr marL="266700" indent="-266700"/>
            <a:r>
              <a:rPr lang="en-US" sz="2800" dirty="0"/>
              <a:t>Saturated XFELO </a:t>
            </a:r>
            <a:r>
              <a:rPr lang="en-US" sz="2800" dirty="0">
                <a:sym typeface="Wingdings" panose="05000000000000000000" pitchFamily="2" charset="2"/>
              </a:rPr>
              <a:t> 4mJ at &gt;1MHz </a:t>
            </a:r>
            <a:r>
              <a:rPr lang="en-US" sz="2800" dirty="0" err="1">
                <a:sym typeface="Wingdings" panose="05000000000000000000" pitchFamily="2" charset="2"/>
              </a:rPr>
              <a:t>rep.rate</a:t>
            </a:r>
            <a:r>
              <a:rPr lang="en-US" sz="2800" dirty="0">
                <a:sym typeface="Wingdings" panose="05000000000000000000" pitchFamily="2" charset="2"/>
              </a:rPr>
              <a:t> on crystal</a:t>
            </a:r>
            <a:endParaRPr lang="en-US" sz="2400" dirty="0">
              <a:sym typeface="Wingdings" panose="05000000000000000000" pitchFamily="2" charset="2"/>
            </a:endParaRPr>
          </a:p>
          <a:p>
            <a:pPr marL="538163" lvl="2">
              <a:buFont typeface="Calibri" panose="020F0502020204030204" pitchFamily="34" charset="0"/>
              <a:buChar char="→"/>
            </a:pPr>
            <a:r>
              <a:rPr lang="en-US" sz="2000" dirty="0">
                <a:sym typeface="Wingdings" panose="05000000000000000000" pitchFamily="2" charset="2"/>
              </a:rPr>
              <a:t>Disturbing optical stability  (long term) vibrations  </a:t>
            </a:r>
          </a:p>
          <a:p>
            <a:pPr marL="538163" lvl="2">
              <a:buFont typeface="Calibri" panose="020F0502020204030204" pitchFamily="34" charset="0"/>
              <a:buChar char="→"/>
            </a:pPr>
            <a:r>
              <a:rPr lang="en-US" sz="2000" dirty="0">
                <a:sym typeface="Wingdings" panose="05000000000000000000" pitchFamily="2" charset="2"/>
              </a:rPr>
              <a:t>Disturbing crystal spectral reflectivity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61C1-6E7C-4091-817A-B764AD69BC08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12</a:t>
            </a:fld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01" y="3625436"/>
            <a:ext cx="3634809" cy="19638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9"/>
          <a:stretch/>
        </p:blipFill>
        <p:spPr>
          <a:xfrm>
            <a:off x="5672631" y="3383216"/>
            <a:ext cx="3444874" cy="2114232"/>
          </a:xfrm>
          <a:prstGeom prst="rect">
            <a:avLst/>
          </a:prstGeom>
        </p:spPr>
      </p:pic>
      <p:sp>
        <p:nvSpPr>
          <p:cNvPr id="22" name="Textfeld 156">
            <a:extLst>
              <a:ext uri="{FF2B5EF4-FFF2-40B4-BE49-F238E27FC236}">
                <a16:creationId xmlns:a16="http://schemas.microsoft.com/office/drawing/2014/main" xmlns="" id="{12228E0C-4DFF-4884-946F-5BFD27DD6D12}"/>
              </a:ext>
            </a:extLst>
          </p:cNvPr>
          <p:cNvSpPr txBox="1"/>
          <p:nvPr/>
        </p:nvSpPr>
        <p:spPr>
          <a:xfrm>
            <a:off x="26495" y="2438890"/>
            <a:ext cx="441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Thermal expansion of the lattice in the region of interest:</a:t>
            </a:r>
          </a:p>
        </p:txBody>
      </p:sp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6CCC015F-D191-4A2C-A357-AD556D8197EE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5039" y="2827685"/>
            <a:ext cx="896989" cy="176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xmlns="" id="{D0CBAE63-D6A7-43CD-8ACC-FF6B8E89A6AE}"/>
                  </a:ext>
                </a:extLst>
              </p:cNvPr>
              <p:cNvSpPr/>
              <p:nvPr/>
            </p:nvSpPr>
            <p:spPr>
              <a:xfrm>
                <a:off x="960910" y="3283914"/>
                <a:ext cx="22932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6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/>
                        <a:sym typeface="Wingdings" panose="05000000000000000000" pitchFamily="2" charset="2"/>
                      </a:rPr>
                      <m:t>n</m:t>
                    </m:r>
                    <m:sSub>
                      <m:sSubPr>
                        <m:ctrlPr>
                          <a:rPr lang="de-DE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𝜆</m:t>
                        </m:r>
                      </m:e>
                      <m:sub>
                        <m:r>
                          <a:rPr lang="de-DE" i="1">
                            <a:latin typeface="Cambria Math"/>
                            <a:sym typeface="Wingdings" panose="05000000000000000000" pitchFamily="2" charset="2"/>
                          </a:rPr>
                          <m:t>𝐻</m:t>
                        </m:r>
                      </m:sub>
                    </m:sSub>
                    <m:r>
                      <a:rPr lang="de-DE" i="1">
                        <a:latin typeface="Cambria Math"/>
                        <a:sym typeface="Wingdings" panose="05000000000000000000" pitchFamily="2" charset="2"/>
                      </a:rPr>
                      <m:t>=2</m:t>
                    </m:r>
                    <m:sSub>
                      <m:sSubPr>
                        <m:ctrlPr>
                          <a:rPr lang="de-DE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/>
                            <a:sym typeface="Wingdings" panose="05000000000000000000" pitchFamily="2" charset="2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  <a:sym typeface="Wingdings" panose="05000000000000000000" pitchFamily="2" charset="2"/>
                          </a:rPr>
                          <m:t>𝑇</m:t>
                        </m:r>
                      </m:e>
                    </m:d>
                    <m:r>
                      <a:rPr lang="de-DE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∙</m:t>
                    </m:r>
                    <m:func>
                      <m:funcPr>
                        <m:ctrlPr>
                          <a:rPr lang="de-DE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sin</m:t>
                        </m:r>
                      </m:fName>
                      <m:e>
                        <m:r>
                          <a:rPr lang="de-DE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𝜃</m:t>
                        </m:r>
                      </m:e>
                    </m:func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D0CBAE63-D6A7-43CD-8ACC-FF6B8E89A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10" y="3283914"/>
                <a:ext cx="22932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156">
            <a:extLst>
              <a:ext uri="{FF2B5EF4-FFF2-40B4-BE49-F238E27FC236}">
                <a16:creationId xmlns:a16="http://schemas.microsoft.com/office/drawing/2014/main" xmlns="" id="{9B9C7354-26B3-4BC6-BDD8-A7F121D52D5D}"/>
              </a:ext>
            </a:extLst>
          </p:cNvPr>
          <p:cNvSpPr txBox="1"/>
          <p:nvPr/>
        </p:nvSpPr>
        <p:spPr>
          <a:xfrm>
            <a:off x="5070068" y="2078850"/>
            <a:ext cx="441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Dynamics Answer Of Crystal Towards Rapid Expansion </a:t>
            </a:r>
            <a:br>
              <a:rPr lang="en-US" sz="2400" b="1" dirty="0"/>
            </a:br>
            <a:r>
              <a:rPr lang="en-US" sz="2400" b="1" dirty="0">
                <a:sym typeface="Wingdings" panose="05000000000000000000" pitchFamily="2" charset="2"/>
              </a:rPr>
              <a:t> Strain Waves (</a:t>
            </a:r>
            <a:r>
              <a:rPr lang="en-US" sz="2400" b="1" dirty="0" err="1">
                <a:sym typeface="Wingdings" panose="05000000000000000000" pitchFamily="2" charset="2"/>
              </a:rPr>
              <a:t>Ultrasonics</a:t>
            </a:r>
            <a:r>
              <a:rPr lang="en-US" sz="2400" b="1" dirty="0">
                <a:sym typeface="Wingdings" panose="05000000000000000000" pitchFamily="2" charset="2"/>
              </a:rPr>
              <a:t>)</a:t>
            </a:r>
            <a:r>
              <a:rPr lang="en-US" sz="2400" b="1" dirty="0"/>
              <a:t>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5829F61B-6401-4B84-A240-D7712F210AA3}"/>
              </a:ext>
            </a:extLst>
          </p:cNvPr>
          <p:cNvSpPr txBox="1"/>
          <p:nvPr/>
        </p:nvSpPr>
        <p:spPr>
          <a:xfrm>
            <a:off x="251520" y="5724255"/>
            <a:ext cx="337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Implemented</a:t>
            </a:r>
            <a:r>
              <a:rPr lang="de-DE" dirty="0"/>
              <a:t> in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results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next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sheets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AF4A2ED7-6EB0-4D5D-B376-D1C4328590ED}"/>
              </a:ext>
            </a:extLst>
          </p:cNvPr>
          <p:cNvSpPr txBox="1"/>
          <p:nvPr/>
        </p:nvSpPr>
        <p:spPr>
          <a:xfrm>
            <a:off x="4391980" y="5454225"/>
            <a:ext cx="4725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todate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checked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simulation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well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experiment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 Not </a:t>
            </a:r>
            <a:r>
              <a:rPr lang="de-DE" dirty="0" err="1">
                <a:sym typeface="Wingdings" panose="05000000000000000000" pitchFamily="2" charset="2"/>
              </a:rPr>
              <a:t>yet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implemented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0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4" grpId="0"/>
      <p:bldP spid="14" grpId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A807AAA-A34B-4369-959A-62BFE9D4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Interaction of Electromagnetic radiation with Bragg reflectors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D940CB2-DD81-437E-A9CF-09524296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05" y="5910174"/>
            <a:ext cx="2133600" cy="365125"/>
          </a:xfrm>
        </p:spPr>
        <p:txBody>
          <a:bodyPr/>
          <a:lstStyle/>
          <a:p>
            <a:fld id="{003C6705-C2A7-4CC8-826D-064CFAFB5710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91" name="Textfeld 203">
            <a:extLst>
              <a:ext uri="{FF2B5EF4-FFF2-40B4-BE49-F238E27FC236}">
                <a16:creationId xmlns:a16="http://schemas.microsoft.com/office/drawing/2014/main" xmlns="" id="{AD564B5D-E275-435E-9642-A3FDB0ED74D4}"/>
              </a:ext>
            </a:extLst>
          </p:cNvPr>
          <p:cNvSpPr txBox="1"/>
          <p:nvPr/>
        </p:nvSpPr>
        <p:spPr>
          <a:xfrm>
            <a:off x="3962094" y="1052736"/>
            <a:ext cx="695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r>
              <a:rPr lang="en-US" sz="2400" b="1" cap="small" dirty="0"/>
              <a:t>	Michelson Interferometer: </a:t>
            </a:r>
          </a:p>
        </p:txBody>
      </p:sp>
      <p:sp>
        <p:nvSpPr>
          <p:cNvPr id="92" name="Rectangle 106">
            <a:extLst>
              <a:ext uri="{FF2B5EF4-FFF2-40B4-BE49-F238E27FC236}">
                <a16:creationId xmlns:a16="http://schemas.microsoft.com/office/drawing/2014/main" xmlns="" id="{6186CAC2-FC56-4511-95F3-37BE224E21B8}"/>
              </a:ext>
            </a:extLst>
          </p:cNvPr>
          <p:cNvSpPr/>
          <p:nvPr/>
        </p:nvSpPr>
        <p:spPr>
          <a:xfrm>
            <a:off x="4901097" y="1550225"/>
            <a:ext cx="3747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Photodiode (</a:t>
            </a:r>
            <a:r>
              <a:rPr lang="en-US" dirty="0" err="1">
                <a:sym typeface="Wingdings" panose="05000000000000000000" pitchFamily="2" charset="2"/>
              </a:rPr>
              <a:t>risetime</a:t>
            </a:r>
            <a:r>
              <a:rPr lang="en-US" dirty="0">
                <a:sym typeface="Wingdings" panose="05000000000000000000" pitchFamily="2" charset="2"/>
              </a:rPr>
              <a:t>&lt;175ps</a:t>
            </a:r>
            <a:r>
              <a:rPr lang="en-US" dirty="0"/>
              <a:t>) measures intensity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proportional to|E|</a:t>
            </a:r>
            <a:r>
              <a:rPr lang="en-US" baseline="30000" dirty="0"/>
              <a:t>2</a:t>
            </a:r>
            <a:r>
              <a:rPr lang="en-US" dirty="0"/>
              <a:t> of the probe CW laser (532nm)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For a maximum  effect of interference the same polarization is needed and equal intensities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Stabilization of working (WP) point with PID controller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Displacement &lt;&lt; </a:t>
            </a:r>
            <a:r>
              <a:rPr lang="en-US" dirty="0">
                <a:sym typeface="Wingdings" panose="05000000000000000000" pitchFamily="2" charset="2"/>
              </a:rPr>
              <a:t>¼ </a:t>
            </a:r>
            <a:r>
              <a:rPr lang="en-US" dirty="0"/>
              <a:t>λ signal (intensity) is proportional to displacement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Averaging  over thousands of pulses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Resolution </a:t>
            </a:r>
            <a:r>
              <a:rPr lang="en-US" b="1" dirty="0">
                <a:solidFill>
                  <a:srgbClr val="FF0000"/>
                </a:solidFill>
              </a:rPr>
              <a:t>&lt;0.5 pm</a:t>
            </a:r>
          </a:p>
        </p:txBody>
      </p:sp>
      <p:grpSp>
        <p:nvGrpSpPr>
          <p:cNvPr id="93" name="Group 8">
            <a:extLst>
              <a:ext uri="{FF2B5EF4-FFF2-40B4-BE49-F238E27FC236}">
                <a16:creationId xmlns:a16="http://schemas.microsoft.com/office/drawing/2014/main" xmlns="" id="{4A304608-5755-439D-B85E-FCC3EE8730AA}"/>
              </a:ext>
            </a:extLst>
          </p:cNvPr>
          <p:cNvGrpSpPr/>
          <p:nvPr/>
        </p:nvGrpSpPr>
        <p:grpSpPr>
          <a:xfrm>
            <a:off x="624606" y="3853618"/>
            <a:ext cx="2679289" cy="1451743"/>
            <a:chOff x="9012222" y="23730932"/>
            <a:chExt cx="2679289" cy="1451743"/>
          </a:xfrm>
        </p:grpSpPr>
        <p:pic>
          <p:nvPicPr>
            <p:cNvPr id="94" name="Picture 2">
              <a:extLst>
                <a:ext uri="{FF2B5EF4-FFF2-40B4-BE49-F238E27FC236}">
                  <a16:creationId xmlns:a16="http://schemas.microsoft.com/office/drawing/2014/main" xmlns="" id="{7485DFB4-865E-4FEA-AC2B-0669D9F1C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5031" y="24251419"/>
              <a:ext cx="1224882" cy="741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TextBox 108">
              <a:extLst>
                <a:ext uri="{FF2B5EF4-FFF2-40B4-BE49-F238E27FC236}">
                  <a16:creationId xmlns:a16="http://schemas.microsoft.com/office/drawing/2014/main" xmlns="" id="{4F447136-BCC3-4404-AFF1-51321DE1D035}"/>
                </a:ext>
              </a:extLst>
            </p:cNvPr>
            <p:cNvSpPr txBox="1"/>
            <p:nvPr/>
          </p:nvSpPr>
          <p:spPr>
            <a:xfrm rot="16200000">
              <a:off x="8557422" y="24185732"/>
              <a:ext cx="11558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 err="1"/>
                <a:t>I</a:t>
              </a:r>
              <a:r>
                <a:rPr lang="de-DE" sz="1000" b="1" baseline="-25000" dirty="0" err="1"/>
                <a:t>mess</a:t>
              </a:r>
              <a:r>
                <a:rPr lang="de-DE" sz="1000" b="1" dirty="0"/>
                <a:t> </a:t>
              </a:r>
              <a:r>
                <a:rPr lang="de-DE" sz="1000" dirty="0"/>
                <a:t>[mV]</a:t>
              </a:r>
              <a:endParaRPr lang="en-US" sz="1000" dirty="0"/>
            </a:p>
          </p:txBody>
        </p:sp>
        <p:sp>
          <p:nvSpPr>
            <p:cNvPr id="96" name="Oval 109">
              <a:extLst>
                <a:ext uri="{FF2B5EF4-FFF2-40B4-BE49-F238E27FC236}">
                  <a16:creationId xmlns:a16="http://schemas.microsoft.com/office/drawing/2014/main" xmlns="" id="{6133E321-562D-4C18-8472-2D33FF43A799}"/>
                </a:ext>
              </a:extLst>
            </p:cNvPr>
            <p:cNvSpPr/>
            <p:nvPr/>
          </p:nvSpPr>
          <p:spPr>
            <a:xfrm>
              <a:off x="10112352" y="24555173"/>
              <a:ext cx="101860" cy="101860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7" name="TextBox 110">
              <a:extLst>
                <a:ext uri="{FF2B5EF4-FFF2-40B4-BE49-F238E27FC236}">
                  <a16:creationId xmlns:a16="http://schemas.microsoft.com/office/drawing/2014/main" xmlns="" id="{79DC3DF7-D604-43EE-B1E1-3744136AE5F6}"/>
                </a:ext>
              </a:extLst>
            </p:cNvPr>
            <p:cNvSpPr txBox="1"/>
            <p:nvPr/>
          </p:nvSpPr>
          <p:spPr>
            <a:xfrm>
              <a:off x="10163282" y="24438897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WP</a:t>
              </a:r>
              <a:endParaRPr lang="en-US" sz="1400" dirty="0"/>
            </a:p>
          </p:txBody>
        </p:sp>
        <p:sp>
          <p:nvSpPr>
            <p:cNvPr id="98" name="TextBox 118">
              <a:extLst>
                <a:ext uri="{FF2B5EF4-FFF2-40B4-BE49-F238E27FC236}">
                  <a16:creationId xmlns:a16="http://schemas.microsoft.com/office/drawing/2014/main" xmlns="" id="{F82E8F99-1190-43F0-9CDB-ABE8F069E6ED}"/>
                </a:ext>
              </a:extLst>
            </p:cNvPr>
            <p:cNvSpPr txBox="1"/>
            <p:nvPr/>
          </p:nvSpPr>
          <p:spPr>
            <a:xfrm>
              <a:off x="9243881" y="24936454"/>
              <a:ext cx="244763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0               </a:t>
              </a:r>
              <a:r>
                <a:rPr lang="el-GR" sz="1000" dirty="0"/>
                <a:t>λ</a:t>
              </a:r>
              <a:r>
                <a:rPr lang="de-DE" sz="1000" dirty="0"/>
                <a:t>/4             </a:t>
              </a:r>
              <a:r>
                <a:rPr lang="el-GR" sz="1000" dirty="0"/>
                <a:t>λ</a:t>
              </a:r>
              <a:r>
                <a:rPr lang="de-DE" sz="1000" dirty="0"/>
                <a:t>/2 </a:t>
              </a:r>
              <a:endParaRPr lang="en-US" sz="1000" dirty="0"/>
            </a:p>
          </p:txBody>
        </p:sp>
        <p:sp>
          <p:nvSpPr>
            <p:cNvPr id="99" name="TextBox 112">
              <a:extLst>
                <a:ext uri="{FF2B5EF4-FFF2-40B4-BE49-F238E27FC236}">
                  <a16:creationId xmlns:a16="http://schemas.microsoft.com/office/drawing/2014/main" xmlns="" id="{E75DECB1-EB5A-42A5-879B-824844D73835}"/>
                </a:ext>
              </a:extLst>
            </p:cNvPr>
            <p:cNvSpPr txBox="1"/>
            <p:nvPr/>
          </p:nvSpPr>
          <p:spPr>
            <a:xfrm>
              <a:off x="10426453" y="24822283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b="1" dirty="0"/>
                <a:t>Δ</a:t>
              </a:r>
              <a:r>
                <a:rPr lang="de-DE" sz="1000" b="1" dirty="0"/>
                <a:t>z</a:t>
              </a:r>
              <a:endParaRPr lang="en-US" sz="1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116">
                <a:extLst>
                  <a:ext uri="{FF2B5EF4-FFF2-40B4-BE49-F238E27FC236}">
                    <a16:creationId xmlns:a16="http://schemas.microsoft.com/office/drawing/2014/main" xmlns="" id="{93C32332-E011-40EF-B040-3D5DA30B7D22}"/>
                  </a:ext>
                </a:extLst>
              </p:cNvPr>
              <p:cNvSpPr txBox="1"/>
              <p:nvPr/>
            </p:nvSpPr>
            <p:spPr>
              <a:xfrm>
                <a:off x="-601516" y="4032379"/>
                <a:ext cx="41427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𝒎𝒆𝒔𝒔</m:t>
                          </m:r>
                        </m:sub>
                      </m:sSub>
                      <m:r>
                        <a:rPr lang="de-DE" sz="1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∆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l-GR" sz="1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00" name="TextBox 116">
                <a:extLst>
                  <a:ext uri="{FF2B5EF4-FFF2-40B4-BE49-F238E27FC236}">
                    <a16:creationId xmlns:a16="http://schemas.microsoft.com/office/drawing/2014/main" id="{93C32332-E011-40EF-B040-3D5DA30B7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1516" y="4032379"/>
                <a:ext cx="4142744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6128C75B-035F-49C1-AB08-9D689C52BF4B}"/>
              </a:ext>
            </a:extLst>
          </p:cNvPr>
          <p:cNvSpPr/>
          <p:nvPr/>
        </p:nvSpPr>
        <p:spPr>
          <a:xfrm>
            <a:off x="4856653" y="1178750"/>
            <a:ext cx="3836851" cy="50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3D52A955-B08B-45D1-AFDF-C435491225B5}"/>
              </a:ext>
            </a:extLst>
          </p:cNvPr>
          <p:cNvSpPr/>
          <p:nvPr/>
        </p:nvSpPr>
        <p:spPr>
          <a:xfrm>
            <a:off x="436382" y="4104075"/>
            <a:ext cx="2020384" cy="1235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Textfeld 203">
            <a:extLst>
              <a:ext uri="{FF2B5EF4-FFF2-40B4-BE49-F238E27FC236}">
                <a16:creationId xmlns:a16="http://schemas.microsoft.com/office/drawing/2014/main" xmlns="" id="{9C54F85D-D93E-4512-B49F-56B09488CD92}"/>
              </a:ext>
            </a:extLst>
          </p:cNvPr>
          <p:cNvSpPr txBox="1"/>
          <p:nvPr/>
        </p:nvSpPr>
        <p:spPr>
          <a:xfrm>
            <a:off x="255196" y="1277778"/>
            <a:ext cx="88855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r>
              <a:rPr lang="en-US" sz="2000" b="1" cap="small" dirty="0">
                <a:sym typeface="Wingdings" panose="05000000000000000000" pitchFamily="2" charset="2"/>
              </a:rPr>
              <a:t>Problem:</a:t>
            </a:r>
            <a:r>
              <a:rPr lang="en-US" sz="2000" dirty="0">
                <a:sym typeface="Wingdings" panose="05000000000000000000" pitchFamily="2" charset="2"/>
              </a:rPr>
              <a:t> “Simple” Fourier-Law (infinite speed of heat propagation) will fail at low temperatures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en-US" sz="2000" dirty="0">
              <a:sym typeface="Wingdings" panose="05000000000000000000" pitchFamily="2" charset="2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n-US" sz="2000" b="1" cap="small" dirty="0">
                <a:sym typeface="Wingdings" panose="05000000000000000000" pitchFamily="2" charset="2"/>
              </a:rPr>
              <a:t>Challenging Part: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000" dirty="0">
                <a:sym typeface="Wingdings" panose="05000000000000000000" pitchFamily="2" charset="2"/>
              </a:rPr>
              <a:t>Find proper theoretical-model for Thermoelectricity simulation and solve it: Fourier-Law, </a:t>
            </a:r>
            <a:r>
              <a:rPr lang="en-US" sz="2000" dirty="0" err="1">
                <a:sym typeface="Wingdings" panose="05000000000000000000" pitchFamily="2" charset="2"/>
              </a:rPr>
              <a:t>Cattaneo</a:t>
            </a:r>
            <a:r>
              <a:rPr lang="en-US" sz="2000" dirty="0">
                <a:sym typeface="Wingdings" panose="05000000000000000000" pitchFamily="2" charset="2"/>
              </a:rPr>
              <a:t>-equation, Boltzmann transport equation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2000" dirty="0"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000" b="1" cap="small" dirty="0">
                <a:sym typeface="Wingdings" panose="05000000000000000000" pitchFamily="2" charset="2"/>
              </a:rPr>
              <a:t>Solving analytical or Numerical: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n-US" sz="2000" dirty="0">
                <a:sym typeface="Wingdings" panose="05000000000000000000" pitchFamily="2" charset="2"/>
              </a:rPr>
              <a:t>FEM, FVM, Monte-Carlo</a:t>
            </a:r>
            <a:endParaRPr lang="en-US" sz="2000" b="1" cap="small" dirty="0"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2000" dirty="0"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000" b="1" cap="small" dirty="0">
                <a:sym typeface="Wingdings" panose="05000000000000000000" pitchFamily="2" charset="2"/>
              </a:rPr>
              <a:t>Pump-Probe </a:t>
            </a:r>
            <a:r>
              <a:rPr lang="en-US" sz="2000" b="1" cap="small" dirty="0" err="1">
                <a:sym typeface="Wingdings" panose="05000000000000000000" pitchFamily="2" charset="2"/>
              </a:rPr>
              <a:t>Measurments</a:t>
            </a:r>
            <a:r>
              <a:rPr lang="en-US" sz="2000" b="1" cap="small" dirty="0">
                <a:sym typeface="Wingdings" panose="05000000000000000000" pitchFamily="2" charset="2"/>
              </a:rPr>
              <a:t>: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000" dirty="0" err="1">
                <a:sym typeface="Wingdings" panose="05000000000000000000" pitchFamily="2" charset="2"/>
              </a:rPr>
              <a:t>Beanchmark</a:t>
            </a:r>
            <a:r>
              <a:rPr lang="en-US" sz="2000" dirty="0">
                <a:sym typeface="Wingdings" panose="05000000000000000000" pitchFamily="2" charset="2"/>
              </a:rPr>
              <a:t> for Simulation  Find a theoretical-model that is accurate and fast to solve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2000" dirty="0"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2000" dirty="0"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2000" dirty="0"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2000" dirty="0">
              <a:sym typeface="Wingdings" panose="05000000000000000000" pitchFamily="2" charset="2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2000" dirty="0">
              <a:sym typeface="Wingdings" panose="05000000000000000000" pitchFamily="2" charset="2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en-US" sz="2400" b="1" cap="small" dirty="0"/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en-US" sz="2400" b="1" cap="small" dirty="0"/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n-US" sz="2400" b="1" cap="small" dirty="0"/>
              <a:t> </a:t>
            </a:r>
          </a:p>
        </p:txBody>
      </p:sp>
      <p:sp>
        <p:nvSpPr>
          <p:cNvPr id="23" name="Slide Number Placeholder 18">
            <a:extLst>
              <a:ext uri="{FF2B5EF4-FFF2-40B4-BE49-F238E27FC236}">
                <a16:creationId xmlns:a16="http://schemas.microsoft.com/office/drawing/2014/main" xmlns="" id="{E5DE4BBA-9EBE-4ED0-94A8-23335C09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5681" y="6477596"/>
            <a:ext cx="1098321" cy="365125"/>
          </a:xfrm>
        </p:spPr>
        <p:txBody>
          <a:bodyPr/>
          <a:lstStyle/>
          <a:p>
            <a:fld id="{19F45BC0-4855-4689-9EC2-4D162AA9A41B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A807AAA-A34B-4369-959A-62BFE9D4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Interaction of Electromagnetic radiation with Bragg reflectors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D940CB2-DD81-437E-A9CF-09524296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05" y="5910174"/>
            <a:ext cx="2133600" cy="365125"/>
          </a:xfrm>
        </p:spPr>
        <p:txBody>
          <a:bodyPr/>
          <a:lstStyle/>
          <a:p>
            <a:fld id="{003C6705-C2A7-4CC8-826D-064CFAFB5710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91" name="Textfeld 203">
            <a:extLst>
              <a:ext uri="{FF2B5EF4-FFF2-40B4-BE49-F238E27FC236}">
                <a16:creationId xmlns:a16="http://schemas.microsoft.com/office/drawing/2014/main" xmlns="" id="{AD564B5D-E275-435E-9642-A3FDB0ED74D4}"/>
              </a:ext>
            </a:extLst>
          </p:cNvPr>
          <p:cNvSpPr txBox="1"/>
          <p:nvPr/>
        </p:nvSpPr>
        <p:spPr>
          <a:xfrm>
            <a:off x="3962094" y="1052736"/>
            <a:ext cx="695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r>
              <a:rPr lang="en-US" sz="2400" b="1" cap="small" dirty="0"/>
              <a:t>	Experimental Setup: </a:t>
            </a:r>
          </a:p>
        </p:txBody>
      </p:sp>
      <p:sp>
        <p:nvSpPr>
          <p:cNvPr id="92" name="Rectangle 106">
            <a:extLst>
              <a:ext uri="{FF2B5EF4-FFF2-40B4-BE49-F238E27FC236}">
                <a16:creationId xmlns:a16="http://schemas.microsoft.com/office/drawing/2014/main" xmlns="" id="{6186CAC2-FC56-4511-95F3-37BE224E21B8}"/>
              </a:ext>
            </a:extLst>
          </p:cNvPr>
          <p:cNvSpPr/>
          <p:nvPr/>
        </p:nvSpPr>
        <p:spPr>
          <a:xfrm>
            <a:off x="4901097" y="1550225"/>
            <a:ext cx="3747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Pump-Probe measurements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Pump: Pulsed UV Laser </a:t>
            </a:r>
            <a:r>
              <a:rPr lang="en-US" dirty="0">
                <a:sym typeface="Wingdings" panose="05000000000000000000" pitchFamily="2" charset="2"/>
              </a:rPr>
              <a:t> similar heat load like saturated XFELO radiation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Probe: CW-Laser + Ultrafast </a:t>
            </a:r>
            <a:r>
              <a:rPr lang="en-US" dirty="0" err="1">
                <a:sym typeface="Wingdings" panose="05000000000000000000" pitchFamily="2" charset="2"/>
              </a:rPr>
              <a:t>Photodiods</a:t>
            </a:r>
            <a:r>
              <a:rPr lang="en-US" dirty="0">
                <a:sym typeface="Wingdings" panose="05000000000000000000" pitchFamily="2" charset="2"/>
              </a:rPr>
              <a:t> (GHz)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16" name="Textfeld 203">
            <a:extLst>
              <a:ext uri="{FF2B5EF4-FFF2-40B4-BE49-F238E27FC236}">
                <a16:creationId xmlns:a16="http://schemas.microsoft.com/office/drawing/2014/main" xmlns="" id="{2FF3F140-C8C0-4368-81F3-BF6CD45968ED}"/>
              </a:ext>
            </a:extLst>
          </p:cNvPr>
          <p:cNvSpPr txBox="1"/>
          <p:nvPr/>
        </p:nvSpPr>
        <p:spPr>
          <a:xfrm>
            <a:off x="3962093" y="3158970"/>
            <a:ext cx="695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r>
              <a:rPr lang="en-US" sz="2400" b="1" cap="small" dirty="0"/>
              <a:t>	Methods: </a:t>
            </a:r>
          </a:p>
        </p:txBody>
      </p:sp>
      <p:sp>
        <p:nvSpPr>
          <p:cNvPr id="17" name="Rectangle 106">
            <a:extLst>
              <a:ext uri="{FF2B5EF4-FFF2-40B4-BE49-F238E27FC236}">
                <a16:creationId xmlns:a16="http://schemas.microsoft.com/office/drawing/2014/main" xmlns="" id="{D3CFFD45-BFCC-4FCA-898A-D383DE436628}"/>
              </a:ext>
            </a:extLst>
          </p:cNvPr>
          <p:cNvSpPr/>
          <p:nvPr/>
        </p:nvSpPr>
        <p:spPr>
          <a:xfrm>
            <a:off x="4913084" y="3474005"/>
            <a:ext cx="4391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Michelson-Interferometer </a:t>
            </a:r>
            <a:r>
              <a:rPr lang="en-US" dirty="0">
                <a:sym typeface="Wingdings" panose="05000000000000000000" pitchFamily="2" charset="2"/>
              </a:rPr>
              <a:t> Displacement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 err="1"/>
              <a:t>Thermoreflectance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Measuring transient change of reflectance  refractive index (susceptibility)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Knife-Edge-Method</a:t>
            </a:r>
            <a:r>
              <a:rPr lang="en-US" dirty="0">
                <a:sym typeface="Wingdings" panose="05000000000000000000" pitchFamily="2" charset="2"/>
              </a:rPr>
              <a:t>  Measuring angular changes surface waves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18" name="Grafik 17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60D0C063-5943-4030-A61C-1A9E090ED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1248882"/>
            <a:ext cx="4740149" cy="5040000"/>
          </a:xfrm>
          <a:prstGeom prst="rect">
            <a:avLst/>
          </a:prstGeom>
        </p:spPr>
      </p:pic>
      <p:pic>
        <p:nvPicPr>
          <p:cNvPr id="19" name="Inhaltsplatzhalter 84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1BEB8357-79D3-4B56-84B4-19C8EC75F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6" y="1248882"/>
            <a:ext cx="4740148" cy="5040000"/>
          </a:xfr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51B0D789-4080-4205-8EB9-3AFFB69AB8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4" y="1248882"/>
            <a:ext cx="4740149" cy="50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6FE6E801-4C61-4E20-916A-D4C1DA1877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4" y="1248882"/>
            <a:ext cx="4740149" cy="5040000"/>
          </a:xfrm>
          <a:prstGeom prst="rect">
            <a:avLst/>
          </a:prstGeom>
        </p:spPr>
      </p:pic>
      <p:grpSp>
        <p:nvGrpSpPr>
          <p:cNvPr id="23" name="Group 8">
            <a:extLst>
              <a:ext uri="{FF2B5EF4-FFF2-40B4-BE49-F238E27FC236}">
                <a16:creationId xmlns:a16="http://schemas.microsoft.com/office/drawing/2014/main" xmlns="" id="{594AB3AC-90D8-4FC9-AB1D-4C8EA152B822}"/>
              </a:ext>
            </a:extLst>
          </p:cNvPr>
          <p:cNvGrpSpPr/>
          <p:nvPr/>
        </p:nvGrpSpPr>
        <p:grpSpPr>
          <a:xfrm>
            <a:off x="624606" y="3853618"/>
            <a:ext cx="2679289" cy="1451743"/>
            <a:chOff x="9012222" y="23730932"/>
            <a:chExt cx="2679289" cy="1451743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xmlns="" id="{B0903C67-8B4F-45B7-BC33-524DA69A8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5031" y="24251419"/>
              <a:ext cx="1224882" cy="741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108">
              <a:extLst>
                <a:ext uri="{FF2B5EF4-FFF2-40B4-BE49-F238E27FC236}">
                  <a16:creationId xmlns:a16="http://schemas.microsoft.com/office/drawing/2014/main" xmlns="" id="{29F1CF9D-2043-4029-9B72-8644FE990EC2}"/>
                </a:ext>
              </a:extLst>
            </p:cNvPr>
            <p:cNvSpPr txBox="1"/>
            <p:nvPr/>
          </p:nvSpPr>
          <p:spPr>
            <a:xfrm rot="16200000">
              <a:off x="8557422" y="24185732"/>
              <a:ext cx="11558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 err="1"/>
                <a:t>I</a:t>
              </a:r>
              <a:r>
                <a:rPr lang="de-DE" sz="1000" b="1" baseline="-25000" dirty="0" err="1"/>
                <a:t>mess</a:t>
              </a:r>
              <a:r>
                <a:rPr lang="de-DE" sz="1000" b="1" dirty="0"/>
                <a:t> </a:t>
              </a:r>
              <a:r>
                <a:rPr lang="de-DE" sz="1000" dirty="0"/>
                <a:t>[mV]</a:t>
              </a:r>
              <a:endParaRPr lang="en-US" sz="1000" dirty="0"/>
            </a:p>
          </p:txBody>
        </p:sp>
        <p:sp>
          <p:nvSpPr>
            <p:cNvPr id="26" name="Oval 109">
              <a:extLst>
                <a:ext uri="{FF2B5EF4-FFF2-40B4-BE49-F238E27FC236}">
                  <a16:creationId xmlns:a16="http://schemas.microsoft.com/office/drawing/2014/main" xmlns="" id="{BB74D301-769D-48B3-8279-7DF61EC7F250}"/>
                </a:ext>
              </a:extLst>
            </p:cNvPr>
            <p:cNvSpPr/>
            <p:nvPr/>
          </p:nvSpPr>
          <p:spPr>
            <a:xfrm>
              <a:off x="10112352" y="24555173"/>
              <a:ext cx="101860" cy="101860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TextBox 110">
              <a:extLst>
                <a:ext uri="{FF2B5EF4-FFF2-40B4-BE49-F238E27FC236}">
                  <a16:creationId xmlns:a16="http://schemas.microsoft.com/office/drawing/2014/main" xmlns="" id="{4FBD52B6-941C-4391-8B0D-F548CF682736}"/>
                </a:ext>
              </a:extLst>
            </p:cNvPr>
            <p:cNvSpPr txBox="1"/>
            <p:nvPr/>
          </p:nvSpPr>
          <p:spPr>
            <a:xfrm>
              <a:off x="10163282" y="24438897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WP</a:t>
              </a:r>
              <a:endParaRPr lang="en-US" sz="1400" dirty="0"/>
            </a:p>
          </p:txBody>
        </p:sp>
        <p:sp>
          <p:nvSpPr>
            <p:cNvPr id="28" name="TextBox 118">
              <a:extLst>
                <a:ext uri="{FF2B5EF4-FFF2-40B4-BE49-F238E27FC236}">
                  <a16:creationId xmlns:a16="http://schemas.microsoft.com/office/drawing/2014/main" xmlns="" id="{F330A3D7-6723-4344-A2AA-DAEB9C51A450}"/>
                </a:ext>
              </a:extLst>
            </p:cNvPr>
            <p:cNvSpPr txBox="1"/>
            <p:nvPr/>
          </p:nvSpPr>
          <p:spPr>
            <a:xfrm>
              <a:off x="9243881" y="24936454"/>
              <a:ext cx="244763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0               </a:t>
              </a:r>
              <a:r>
                <a:rPr lang="el-GR" sz="1000" dirty="0"/>
                <a:t>λ</a:t>
              </a:r>
              <a:r>
                <a:rPr lang="de-DE" sz="1000" dirty="0"/>
                <a:t>/4             </a:t>
              </a:r>
              <a:r>
                <a:rPr lang="el-GR" sz="1000" dirty="0"/>
                <a:t>λ</a:t>
              </a:r>
              <a:r>
                <a:rPr lang="de-DE" sz="1000" dirty="0"/>
                <a:t>/2 </a:t>
              </a:r>
              <a:endParaRPr lang="en-US" sz="1000" dirty="0"/>
            </a:p>
          </p:txBody>
        </p:sp>
        <p:sp>
          <p:nvSpPr>
            <p:cNvPr id="29" name="TextBox 112">
              <a:extLst>
                <a:ext uri="{FF2B5EF4-FFF2-40B4-BE49-F238E27FC236}">
                  <a16:creationId xmlns:a16="http://schemas.microsoft.com/office/drawing/2014/main" xmlns="" id="{B962F503-FF72-44B7-89F1-059ACE17A2CD}"/>
                </a:ext>
              </a:extLst>
            </p:cNvPr>
            <p:cNvSpPr txBox="1"/>
            <p:nvPr/>
          </p:nvSpPr>
          <p:spPr>
            <a:xfrm>
              <a:off x="10426453" y="24822283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b="1" dirty="0"/>
                <a:t>Δ</a:t>
              </a:r>
              <a:r>
                <a:rPr lang="de-DE" sz="1000" b="1" dirty="0"/>
                <a:t>z</a:t>
              </a:r>
              <a:endParaRPr lang="en-US" sz="1000" b="1" dirty="0"/>
            </a:p>
          </p:txBody>
        </p: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563862AE-7FF0-4CEF-964B-6D917B38DC6A}"/>
              </a:ext>
            </a:extLst>
          </p:cNvPr>
          <p:cNvSpPr/>
          <p:nvPr/>
        </p:nvSpPr>
        <p:spPr>
          <a:xfrm>
            <a:off x="436382" y="4104075"/>
            <a:ext cx="2020384" cy="1235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1" name="Textfeld 203">
            <a:extLst>
              <a:ext uri="{FF2B5EF4-FFF2-40B4-BE49-F238E27FC236}">
                <a16:creationId xmlns:a16="http://schemas.microsoft.com/office/drawing/2014/main" xmlns="" id="{E006F078-5913-403A-950B-0F5D459EA69E}"/>
              </a:ext>
            </a:extLst>
          </p:cNvPr>
          <p:cNvSpPr txBox="1"/>
          <p:nvPr/>
        </p:nvSpPr>
        <p:spPr>
          <a:xfrm>
            <a:off x="3962094" y="5409220"/>
            <a:ext cx="695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r>
              <a:rPr lang="en-US" sz="2400" b="1" cap="small" dirty="0"/>
              <a:t>	Technical Problems: </a:t>
            </a:r>
          </a:p>
        </p:txBody>
      </p:sp>
      <p:sp>
        <p:nvSpPr>
          <p:cNvPr id="32" name="Rectangle 106">
            <a:extLst>
              <a:ext uri="{FF2B5EF4-FFF2-40B4-BE49-F238E27FC236}">
                <a16:creationId xmlns:a16="http://schemas.microsoft.com/office/drawing/2014/main" xmlns="" id="{191C7751-EC17-4C27-9E3B-56B7FB9313D5}"/>
              </a:ext>
            </a:extLst>
          </p:cNvPr>
          <p:cNvSpPr/>
          <p:nvPr/>
        </p:nvSpPr>
        <p:spPr>
          <a:xfrm>
            <a:off x="4868640" y="5769260"/>
            <a:ext cx="4391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Vacuum level &lt;10E-8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high frequency signals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3" name="Slide Number Placeholder 18">
            <a:extLst>
              <a:ext uri="{FF2B5EF4-FFF2-40B4-BE49-F238E27FC236}">
                <a16:creationId xmlns:a16="http://schemas.microsoft.com/office/drawing/2014/main" xmlns="" id="{6FBC5460-048A-4103-AFC9-D4B3FC48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5681" y="6477596"/>
            <a:ext cx="1098321" cy="365125"/>
          </a:xfrm>
        </p:spPr>
        <p:txBody>
          <a:bodyPr/>
          <a:lstStyle/>
          <a:p>
            <a:fld id="{19F45BC0-4855-4689-9EC2-4D162AA9A41B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8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rafik 88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03262D09-0099-4F50-BAC1-99994DD9B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1248882"/>
            <a:ext cx="4740149" cy="50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4A807AAA-A34B-4369-959A-62BFE9D4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Interaction of Electromagnetic radiation with Bragg reflectors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D940CB2-DD81-437E-A9CF-09524296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05" y="5910174"/>
            <a:ext cx="2133600" cy="365125"/>
          </a:xfrm>
        </p:spPr>
        <p:txBody>
          <a:bodyPr/>
          <a:lstStyle/>
          <a:p>
            <a:fld id="{003C6705-C2A7-4CC8-826D-064CFAFB5710}" type="datetime1">
              <a:rPr lang="en-US" smtClean="0"/>
              <a:t>11/22/2019</a:t>
            </a:fld>
            <a:endParaRPr lang="de-DE" dirty="0"/>
          </a:p>
        </p:txBody>
      </p:sp>
      <p:grpSp>
        <p:nvGrpSpPr>
          <p:cNvPr id="93" name="Group 8">
            <a:extLst>
              <a:ext uri="{FF2B5EF4-FFF2-40B4-BE49-F238E27FC236}">
                <a16:creationId xmlns:a16="http://schemas.microsoft.com/office/drawing/2014/main" xmlns="" id="{4A304608-5755-439D-B85E-FCC3EE8730AA}"/>
              </a:ext>
            </a:extLst>
          </p:cNvPr>
          <p:cNvGrpSpPr/>
          <p:nvPr/>
        </p:nvGrpSpPr>
        <p:grpSpPr>
          <a:xfrm>
            <a:off x="624606" y="3853618"/>
            <a:ext cx="2679289" cy="1451743"/>
            <a:chOff x="9012222" y="23730932"/>
            <a:chExt cx="2679289" cy="1451743"/>
          </a:xfrm>
        </p:grpSpPr>
        <p:pic>
          <p:nvPicPr>
            <p:cNvPr id="94" name="Picture 2">
              <a:extLst>
                <a:ext uri="{FF2B5EF4-FFF2-40B4-BE49-F238E27FC236}">
                  <a16:creationId xmlns:a16="http://schemas.microsoft.com/office/drawing/2014/main" xmlns="" id="{7485DFB4-865E-4FEA-AC2B-0669D9F1C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5031" y="24251419"/>
              <a:ext cx="1224882" cy="741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TextBox 108">
              <a:extLst>
                <a:ext uri="{FF2B5EF4-FFF2-40B4-BE49-F238E27FC236}">
                  <a16:creationId xmlns:a16="http://schemas.microsoft.com/office/drawing/2014/main" xmlns="" id="{4F447136-BCC3-4404-AFF1-51321DE1D035}"/>
                </a:ext>
              </a:extLst>
            </p:cNvPr>
            <p:cNvSpPr txBox="1"/>
            <p:nvPr/>
          </p:nvSpPr>
          <p:spPr>
            <a:xfrm rot="16200000">
              <a:off x="8557422" y="24185732"/>
              <a:ext cx="11558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 err="1"/>
                <a:t>I</a:t>
              </a:r>
              <a:r>
                <a:rPr lang="de-DE" sz="1000" b="1" baseline="-25000" dirty="0" err="1"/>
                <a:t>mess</a:t>
              </a:r>
              <a:r>
                <a:rPr lang="de-DE" sz="1000" b="1" dirty="0"/>
                <a:t> </a:t>
              </a:r>
              <a:r>
                <a:rPr lang="de-DE" sz="1000" dirty="0"/>
                <a:t>[mV]</a:t>
              </a:r>
              <a:endParaRPr lang="en-US" sz="1000" dirty="0"/>
            </a:p>
          </p:txBody>
        </p:sp>
        <p:sp>
          <p:nvSpPr>
            <p:cNvPr id="96" name="Oval 109">
              <a:extLst>
                <a:ext uri="{FF2B5EF4-FFF2-40B4-BE49-F238E27FC236}">
                  <a16:creationId xmlns:a16="http://schemas.microsoft.com/office/drawing/2014/main" xmlns="" id="{6133E321-562D-4C18-8472-2D33FF43A799}"/>
                </a:ext>
              </a:extLst>
            </p:cNvPr>
            <p:cNvSpPr/>
            <p:nvPr/>
          </p:nvSpPr>
          <p:spPr>
            <a:xfrm>
              <a:off x="10112352" y="24555173"/>
              <a:ext cx="101860" cy="101860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7" name="TextBox 110">
              <a:extLst>
                <a:ext uri="{FF2B5EF4-FFF2-40B4-BE49-F238E27FC236}">
                  <a16:creationId xmlns:a16="http://schemas.microsoft.com/office/drawing/2014/main" xmlns="" id="{79DC3DF7-D604-43EE-B1E1-3744136AE5F6}"/>
                </a:ext>
              </a:extLst>
            </p:cNvPr>
            <p:cNvSpPr txBox="1"/>
            <p:nvPr/>
          </p:nvSpPr>
          <p:spPr>
            <a:xfrm>
              <a:off x="10163282" y="24438897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WP</a:t>
              </a:r>
              <a:endParaRPr lang="en-US" sz="1400" dirty="0"/>
            </a:p>
          </p:txBody>
        </p:sp>
        <p:sp>
          <p:nvSpPr>
            <p:cNvPr id="98" name="TextBox 118">
              <a:extLst>
                <a:ext uri="{FF2B5EF4-FFF2-40B4-BE49-F238E27FC236}">
                  <a16:creationId xmlns:a16="http://schemas.microsoft.com/office/drawing/2014/main" xmlns="" id="{F82E8F99-1190-43F0-9CDB-ABE8F069E6ED}"/>
                </a:ext>
              </a:extLst>
            </p:cNvPr>
            <p:cNvSpPr txBox="1"/>
            <p:nvPr/>
          </p:nvSpPr>
          <p:spPr>
            <a:xfrm>
              <a:off x="9243881" y="24936454"/>
              <a:ext cx="244763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0               </a:t>
              </a:r>
              <a:r>
                <a:rPr lang="el-GR" sz="1000" dirty="0"/>
                <a:t>λ</a:t>
              </a:r>
              <a:r>
                <a:rPr lang="de-DE" sz="1000" dirty="0"/>
                <a:t>/4             </a:t>
              </a:r>
              <a:r>
                <a:rPr lang="el-GR" sz="1000" dirty="0"/>
                <a:t>λ</a:t>
              </a:r>
              <a:r>
                <a:rPr lang="de-DE" sz="1000" dirty="0"/>
                <a:t>/2 </a:t>
              </a:r>
              <a:endParaRPr lang="en-US" sz="1000" dirty="0"/>
            </a:p>
          </p:txBody>
        </p:sp>
        <p:sp>
          <p:nvSpPr>
            <p:cNvPr id="99" name="TextBox 112">
              <a:extLst>
                <a:ext uri="{FF2B5EF4-FFF2-40B4-BE49-F238E27FC236}">
                  <a16:creationId xmlns:a16="http://schemas.microsoft.com/office/drawing/2014/main" xmlns="" id="{E75DECB1-EB5A-42A5-879B-824844D73835}"/>
                </a:ext>
              </a:extLst>
            </p:cNvPr>
            <p:cNvSpPr txBox="1"/>
            <p:nvPr/>
          </p:nvSpPr>
          <p:spPr>
            <a:xfrm>
              <a:off x="10426453" y="24822283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b="1" dirty="0"/>
                <a:t>Δ</a:t>
              </a:r>
              <a:r>
                <a:rPr lang="de-DE" sz="1000" b="1" dirty="0"/>
                <a:t>z</a:t>
              </a:r>
              <a:endParaRPr lang="en-US" sz="1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116">
                <a:extLst>
                  <a:ext uri="{FF2B5EF4-FFF2-40B4-BE49-F238E27FC236}">
                    <a16:creationId xmlns:a16="http://schemas.microsoft.com/office/drawing/2014/main" xmlns="" id="{93C32332-E011-40EF-B040-3D5DA30B7D22}"/>
                  </a:ext>
                </a:extLst>
              </p:cNvPr>
              <p:cNvSpPr txBox="1"/>
              <p:nvPr/>
            </p:nvSpPr>
            <p:spPr>
              <a:xfrm>
                <a:off x="-601516" y="4032379"/>
                <a:ext cx="41427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𝒎𝒆𝒔𝒔</m:t>
                          </m:r>
                        </m:sub>
                      </m:sSub>
                      <m:r>
                        <a:rPr lang="de-DE" sz="1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∆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l-GR" sz="1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00" name="TextBox 116">
                <a:extLst>
                  <a:ext uri="{FF2B5EF4-FFF2-40B4-BE49-F238E27FC236}">
                    <a16:creationId xmlns:a16="http://schemas.microsoft.com/office/drawing/2014/main" id="{93C32332-E011-40EF-B040-3D5DA30B7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1516" y="4032379"/>
                <a:ext cx="4142744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3" descr="C:\Users\ibahns\Desktop\FEL19FEM_SIM\Plots\back.png">
            <a:extLst>
              <a:ext uri="{FF2B5EF4-FFF2-40B4-BE49-F238E27FC236}">
                <a16:creationId xmlns:a16="http://schemas.microsoft.com/office/drawing/2014/main" xmlns="" id="{5A93257F-F44B-4550-A308-E42851593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"/>
          <a:stretch/>
        </p:blipFill>
        <p:spPr bwMode="auto">
          <a:xfrm>
            <a:off x="4856652" y="1277451"/>
            <a:ext cx="3665018" cy="41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203">
            <a:extLst>
              <a:ext uri="{FF2B5EF4-FFF2-40B4-BE49-F238E27FC236}">
                <a16:creationId xmlns:a16="http://schemas.microsoft.com/office/drawing/2014/main" xmlns="" id="{4FFD2276-CF89-4D52-8B6E-FF818CE8760B}"/>
              </a:ext>
            </a:extLst>
          </p:cNvPr>
          <p:cNvSpPr txBox="1"/>
          <p:nvPr/>
        </p:nvSpPr>
        <p:spPr>
          <a:xfrm>
            <a:off x="5043864" y="1041210"/>
            <a:ext cx="695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r>
              <a:rPr lang="en-US" sz="2400" b="1" cap="small" dirty="0"/>
              <a:t>	First Results: </a:t>
            </a: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xmlns="" id="{8BAAEDBE-5FB7-45CA-BD05-E285143B0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r="2014"/>
          <a:stretch/>
        </p:blipFill>
        <p:spPr bwMode="auto">
          <a:xfrm>
            <a:off x="5200359" y="5275839"/>
            <a:ext cx="2281796" cy="9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39557FA5-BBDD-4459-A69C-3300843407F8}"/>
              </a:ext>
            </a:extLst>
          </p:cNvPr>
          <p:cNvSpPr/>
          <p:nvPr/>
        </p:nvSpPr>
        <p:spPr>
          <a:xfrm>
            <a:off x="7482155" y="5549779"/>
            <a:ext cx="1406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Resolution</a:t>
            </a:r>
          </a:p>
          <a:p>
            <a:r>
              <a:rPr lang="en-US" dirty="0"/>
              <a:t> &lt;0.5 pm</a:t>
            </a:r>
          </a:p>
        </p:txBody>
      </p:sp>
      <p:sp>
        <p:nvSpPr>
          <p:cNvPr id="20" name="Slide Number Placeholder 18">
            <a:extLst>
              <a:ext uri="{FF2B5EF4-FFF2-40B4-BE49-F238E27FC236}">
                <a16:creationId xmlns:a16="http://schemas.microsoft.com/office/drawing/2014/main" xmlns="" id="{3E5927B2-6922-412B-AE99-787E87FC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5681" y="6477596"/>
            <a:ext cx="1098321" cy="365125"/>
          </a:xfrm>
        </p:spPr>
        <p:txBody>
          <a:bodyPr/>
          <a:lstStyle/>
          <a:p>
            <a:fld id="{19F45BC0-4855-4689-9EC2-4D162AA9A41B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7910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9644FBA-0618-4FB0-A291-95DF4C12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48760" cy="1052736"/>
          </a:xfrm>
        </p:spPr>
        <p:txBody>
          <a:bodyPr>
            <a:normAutofit fontScale="90000"/>
          </a:bodyPr>
          <a:lstStyle/>
          <a:p>
            <a:r>
              <a:rPr lang="de-DE" dirty="0"/>
              <a:t>XFELO + Heat Load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en-US" dirty="0"/>
              <a:t>dynamical strain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3C2EB0C-8AD7-40C0-A533-5E65EB081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0" y="1052736"/>
            <a:ext cx="8570295" cy="3321369"/>
          </a:xfrm>
        </p:spPr>
        <p:txBody>
          <a:bodyPr/>
          <a:lstStyle/>
          <a:p>
            <a:r>
              <a:rPr lang="en-US" sz="1800" dirty="0"/>
              <a:t>Same conditions as before but crystals cooled down to 77K (nitrogen cooling)</a:t>
            </a:r>
          </a:p>
          <a:p>
            <a:r>
              <a:rPr lang="en-US" sz="1800" dirty="0"/>
              <a:t>Heat simulation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radial symmetric FEM Simulation after each photon pulse</a:t>
            </a:r>
          </a:p>
          <a:p>
            <a:r>
              <a:rPr lang="en-US" sz="1800" dirty="0"/>
              <a:t>Take the averaged temperature after 440ns (next pulse arrives)</a:t>
            </a:r>
            <a:r>
              <a:rPr lang="en-US" sz="1800" dirty="0">
                <a:sym typeface="Wingdings" panose="05000000000000000000" pitchFamily="2" charset="2"/>
              </a:rPr>
              <a:t> input for shift of refection curve</a:t>
            </a:r>
          </a:p>
          <a:p>
            <a:r>
              <a:rPr lang="en-US" sz="1800" dirty="0">
                <a:sym typeface="Wingdings" panose="05000000000000000000" pitchFamily="2" charset="2"/>
              </a:rPr>
              <a:t>High thermal diffusion at 77K for diamond  homogeneous temperature after 400ns</a:t>
            </a:r>
          </a:p>
          <a:p>
            <a:r>
              <a:rPr lang="en-US" sz="1800" dirty="0">
                <a:sym typeface="Wingdings" panose="05000000000000000000" pitchFamily="2" charset="2"/>
              </a:rPr>
              <a:t>Stable operation  if heat transfer to holder is sufficient and theoretical model valid 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9BBB7CD-B60F-4DE4-A585-0604908C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6705-C2A7-4CC8-826D-064CFAFB5710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182BD10-B7B6-426D-95C1-74D3310F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16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F993F1A-111A-4389-A922-E55059D0D23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"/>
          <a:stretch/>
        </p:blipFill>
        <p:spPr bwMode="auto">
          <a:xfrm>
            <a:off x="296525" y="3023955"/>
            <a:ext cx="6750750" cy="3428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120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Objekt enthält.&#10;&#10;Automatisch generierte Beschreibung">
            <a:extLst>
              <a:ext uri="{FF2B5EF4-FFF2-40B4-BE49-F238E27FC236}">
                <a16:creationId xmlns:a16="http://schemas.microsoft.com/office/drawing/2014/main" xmlns="" id="{752FC1E9-CFDA-46E8-AB32-24A3824E56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80" y="1935145"/>
            <a:ext cx="4833620" cy="118999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3C2EB0C-8AD7-40C0-A533-5E65EB081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510" y="998730"/>
            <a:ext cx="9048760" cy="3321369"/>
          </a:xfrm>
        </p:spPr>
        <p:txBody>
          <a:bodyPr/>
          <a:lstStyle/>
          <a:p>
            <a:r>
              <a:rPr lang="en-US" sz="1800" dirty="0"/>
              <a:t>Quick and dirty simulation for heat load at room temperature </a:t>
            </a:r>
            <a:r>
              <a:rPr lang="en-US" sz="1800" dirty="0">
                <a:sym typeface="Wingdings" panose="05000000000000000000" pitchFamily="2" charset="2"/>
              </a:rPr>
              <a:t> Same procedure as before </a:t>
            </a:r>
            <a:endParaRPr lang="en-US" sz="1800" dirty="0"/>
          </a:p>
          <a:p>
            <a:r>
              <a:rPr lang="en-US" sz="1800" dirty="0"/>
              <a:t>averaged temperature after 440ns (next pulse arrives)</a:t>
            </a:r>
            <a:r>
              <a:rPr lang="en-US" sz="1800" dirty="0">
                <a:sym typeface="Wingdings" panose="05000000000000000000" pitchFamily="2" charset="2"/>
              </a:rPr>
              <a:t> input for shift of refection curve       homogeneous temperature after 400ns  not true for room temperature thermal diffusion </a:t>
            </a:r>
          </a:p>
          <a:p>
            <a:r>
              <a:rPr lang="en-US" sz="1800" dirty="0">
                <a:sym typeface="Wingdings" panose="05000000000000000000" pitchFamily="2" charset="2"/>
              </a:rPr>
              <a:t>XFELO still seeds but no stable saturation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9BBB7CD-B60F-4DE4-A585-0604908C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6705-C2A7-4CC8-826D-064CFAFB5710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182BD10-B7B6-426D-95C1-74D3310F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17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339BC1D-097C-4729-AAB8-1DB5B5EE05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1" b="1257"/>
          <a:stretch/>
        </p:blipFill>
        <p:spPr>
          <a:xfrm>
            <a:off x="435935" y="3125134"/>
            <a:ext cx="6383650" cy="332136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E4E7F5FB-6C65-4B66-8A50-3874E855806B}"/>
              </a:ext>
            </a:extLst>
          </p:cNvPr>
          <p:cNvSpPr txBox="1">
            <a:spLocks/>
          </p:cNvSpPr>
          <p:nvPr/>
        </p:nvSpPr>
        <p:spPr>
          <a:xfrm>
            <a:off x="6935908" y="3644313"/>
            <a:ext cx="1978018" cy="2802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3587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buNone/>
            </a:pPr>
            <a:r>
              <a:rPr lang="en-GB" sz="2000" dirty="0"/>
              <a:t>Different  spot size on crystal </a:t>
            </a:r>
            <a:r>
              <a:rPr lang="en-GB" sz="2000" dirty="0">
                <a:sym typeface="Wingdings" panose="05000000000000000000" pitchFamily="2" charset="2"/>
              </a:rPr>
              <a:t>  different shift of the reflectivity curves</a:t>
            </a:r>
          </a:p>
          <a:p>
            <a:pPr marL="266700" lvl="1" indent="0">
              <a:buNone/>
            </a:pPr>
            <a:endParaRPr lang="en-GB" sz="2000" dirty="0">
              <a:sym typeface="Wingdings" panose="05000000000000000000" pitchFamily="2" charset="2"/>
            </a:endParaRPr>
          </a:p>
          <a:p>
            <a:pPr marL="266700" lvl="1" indent="0">
              <a:buNone/>
            </a:pPr>
            <a:r>
              <a:rPr lang="en-GB" sz="2000" dirty="0">
                <a:sym typeface="Wingdings" panose="05000000000000000000" pitchFamily="2" charset="2"/>
              </a:rPr>
              <a:t>gap  between ref. curves to big  not seed  crystal cools  gap decreases   seed starts again</a:t>
            </a:r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de-DE" sz="200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3D62EEC5-39A2-4D1A-BC6E-C84DF2D6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48760" cy="1052736"/>
          </a:xfrm>
        </p:spPr>
        <p:txBody>
          <a:bodyPr>
            <a:normAutofit fontScale="90000"/>
          </a:bodyPr>
          <a:lstStyle/>
          <a:p>
            <a:r>
              <a:rPr lang="de-DE" dirty="0"/>
              <a:t>XFELO + Heat Load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en-US" dirty="0"/>
              <a:t>dynamical strain</a:t>
            </a:r>
            <a:r>
              <a:rPr lang="de-DE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022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7A99042C-2670-46CB-A8C6-C46B6F4B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1798"/>
            <a:ext cx="9144000" cy="4842537"/>
          </a:xfrm>
        </p:spPr>
        <p:txBody>
          <a:bodyPr/>
          <a:lstStyle/>
          <a:p>
            <a:r>
              <a:rPr lang="de-DE" sz="2800" dirty="0"/>
              <a:t>European XFEL ideal source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implementing</a:t>
            </a:r>
            <a:r>
              <a:rPr lang="de-DE" sz="2800" dirty="0"/>
              <a:t> an XFELO </a:t>
            </a:r>
          </a:p>
          <a:p>
            <a:pPr marL="0" indent="0">
              <a:buNone/>
            </a:pPr>
            <a:r>
              <a:rPr lang="de-DE" sz="2800" dirty="0"/>
              <a:t>Problems: </a:t>
            </a:r>
          </a:p>
          <a:p>
            <a:pPr lvl="1"/>
            <a:r>
              <a:rPr lang="de-DE" sz="2600" dirty="0" err="1"/>
              <a:t>Heatload</a:t>
            </a:r>
            <a:r>
              <a:rPr lang="de-DE" sz="2600" dirty="0"/>
              <a:t> </a:t>
            </a:r>
            <a:r>
              <a:rPr lang="de-DE" sz="2600" dirty="0">
                <a:sym typeface="Wingdings" panose="05000000000000000000" pitchFamily="2" charset="2"/>
              </a:rPr>
              <a:t> </a:t>
            </a:r>
            <a:r>
              <a:rPr lang="de-DE" sz="2600" dirty="0" err="1">
                <a:sym typeface="Wingdings" panose="05000000000000000000" pitchFamily="2" charset="2"/>
              </a:rPr>
              <a:t>Stability</a:t>
            </a:r>
            <a:r>
              <a:rPr lang="de-DE" sz="2600" dirty="0">
                <a:sym typeface="Wingdings" panose="05000000000000000000" pitchFamily="2" charset="2"/>
              </a:rPr>
              <a:t> at </a:t>
            </a:r>
            <a:r>
              <a:rPr lang="de-DE" sz="2600" dirty="0" err="1">
                <a:sym typeface="Wingdings" panose="05000000000000000000" pitchFamily="2" charset="2"/>
              </a:rPr>
              <a:t>saturation</a:t>
            </a:r>
            <a:endParaRPr lang="de-DE" sz="2600" dirty="0">
              <a:sym typeface="Wingdings" panose="05000000000000000000" pitchFamily="2" charset="2"/>
            </a:endParaRPr>
          </a:p>
          <a:p>
            <a:r>
              <a:rPr lang="de-DE" dirty="0"/>
              <a:t>Need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out </a:t>
            </a:r>
            <a:r>
              <a:rPr lang="de-DE" dirty="0">
                <a:sym typeface="Wingdings" panose="05000000000000000000" pitchFamily="2" charset="2"/>
              </a:rPr>
              <a:t> Proof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principle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experiment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2789-C87D-4FE9-A63D-8E60737F9CBC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18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4236953B-83F3-49A6-9242-7431528BC2B3}"/>
              </a:ext>
            </a:extLst>
          </p:cNvPr>
          <p:cNvSpPr txBox="1">
            <a:spLocks/>
          </p:cNvSpPr>
          <p:nvPr/>
        </p:nvSpPr>
        <p:spPr>
          <a:xfrm>
            <a:off x="457200" y="5049180"/>
            <a:ext cx="8229600" cy="810090"/>
          </a:xfrm>
          <a:prstGeom prst="rect">
            <a:avLst/>
          </a:prstGeom>
          <a:solidFill>
            <a:srgbClr val="00A6EB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3587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4400" dirty="0" err="1">
                <a:solidFill>
                  <a:schemeClr val="bg1"/>
                </a:solidFill>
              </a:rPr>
              <a:t>Thank</a:t>
            </a:r>
            <a:r>
              <a:rPr lang="de-DE" sz="4400" dirty="0">
                <a:solidFill>
                  <a:schemeClr val="bg1"/>
                </a:solidFill>
              </a:rPr>
              <a:t> </a:t>
            </a:r>
            <a:r>
              <a:rPr lang="de-DE" sz="4400" dirty="0" err="1">
                <a:solidFill>
                  <a:schemeClr val="bg1"/>
                </a:solidFill>
              </a:rPr>
              <a:t>you</a:t>
            </a:r>
            <a:r>
              <a:rPr lang="de-DE" sz="4400" dirty="0">
                <a:solidFill>
                  <a:schemeClr val="bg1"/>
                </a:solidFill>
              </a:rPr>
              <a:t> </a:t>
            </a:r>
            <a:r>
              <a:rPr lang="de-DE" sz="4400" dirty="0" err="1">
                <a:solidFill>
                  <a:schemeClr val="bg1"/>
                </a:solidFill>
              </a:rPr>
              <a:t>for</a:t>
            </a:r>
            <a:r>
              <a:rPr lang="de-DE" sz="4400" dirty="0">
                <a:solidFill>
                  <a:schemeClr val="bg1"/>
                </a:solidFill>
              </a:rPr>
              <a:t> </a:t>
            </a:r>
            <a:r>
              <a:rPr lang="de-DE" sz="4400" dirty="0" err="1">
                <a:solidFill>
                  <a:schemeClr val="bg1"/>
                </a:solidFill>
              </a:rPr>
              <a:t>listening</a:t>
            </a:r>
            <a:r>
              <a:rPr lang="de-DE" sz="4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96" y="1073891"/>
            <a:ext cx="9144000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itle 8"/>
          <p:cNvSpPr>
            <a:spLocks noGrp="1"/>
          </p:cNvSpPr>
          <p:nvPr>
            <p:ph type="title"/>
          </p:nvPr>
        </p:nvSpPr>
        <p:spPr>
          <a:xfrm>
            <a:off x="2" y="-99392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/>
              <a:t>XFELO</a:t>
            </a:r>
            <a:r>
              <a:rPr lang="en-US" dirty="0">
                <a:sym typeface="Wingdings" panose="05000000000000000000" pitchFamily="2" charset="2"/>
              </a:rPr>
              <a:t> Basic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3192" y="6491264"/>
            <a:ext cx="2133600" cy="365125"/>
          </a:xfrm>
        </p:spPr>
        <p:txBody>
          <a:bodyPr/>
          <a:lstStyle/>
          <a:p>
            <a:fld id="{626D6C98-E9DE-415C-8A70-31B986D31334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6484120"/>
            <a:ext cx="668648" cy="365125"/>
          </a:xfrm>
        </p:spPr>
        <p:txBody>
          <a:bodyPr/>
          <a:lstStyle/>
          <a:p>
            <a:fld id="{19F45BC0-4855-4689-9EC2-4D162AA9A41B}" type="slidenum">
              <a:rPr lang="de-DE" smtClean="0"/>
              <a:t>2</a:t>
            </a:fld>
            <a:endParaRPr lang="de-DE" dirty="0"/>
          </a:p>
        </p:txBody>
      </p:sp>
      <p:pic>
        <p:nvPicPr>
          <p:cNvPr id="56" name="Picture 5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199"/>
            <a:ext cx="9144000" cy="2178000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5482521" y="4779150"/>
            <a:ext cx="324036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3587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en-US" sz="2000" b="1" u="sng" dirty="0"/>
              <a:t>X-ray FEL Oscillator:</a:t>
            </a:r>
          </a:p>
          <a:p>
            <a:pPr marL="266700" lvl="1" indent="-266700"/>
            <a:r>
              <a:rPr lang="de-DE" sz="2000" dirty="0"/>
              <a:t>Suggestion </a:t>
            </a:r>
            <a:r>
              <a:rPr lang="de-DE" sz="2000" dirty="0" err="1"/>
              <a:t>by</a:t>
            </a:r>
            <a:r>
              <a:rPr lang="de-DE" sz="2000" dirty="0"/>
              <a:t> K.J. Kim 2008: </a:t>
            </a:r>
            <a:r>
              <a:rPr lang="de-DE" sz="2000" dirty="0" err="1"/>
              <a:t>use</a:t>
            </a:r>
            <a:r>
              <a:rPr lang="de-DE" sz="2000" dirty="0"/>
              <a:t> </a:t>
            </a:r>
            <a:r>
              <a:rPr lang="de-DE" sz="2000" dirty="0" err="1"/>
              <a:t>principle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u="sng" dirty="0"/>
              <a:t>Bragg </a:t>
            </a:r>
            <a:r>
              <a:rPr lang="de-DE" sz="2000" u="sng" dirty="0" err="1"/>
              <a:t>reflection</a:t>
            </a:r>
            <a:endParaRPr lang="de-DE" sz="2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81144" y="3954598"/>
                <a:ext cx="3047409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𝑛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de-DE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144" y="3954598"/>
                <a:ext cx="304740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500694" y="3496346"/>
            <a:ext cx="2808311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Bragg‘s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 r="5941"/>
          <a:stretch/>
        </p:blipFill>
        <p:spPr>
          <a:xfrm>
            <a:off x="35496" y="3601618"/>
            <a:ext cx="4584198" cy="2811079"/>
          </a:xfrm>
          <a:prstGeom prst="rect">
            <a:avLst/>
          </a:prstGeom>
        </p:spPr>
      </p:pic>
      <p:cxnSp>
        <p:nvCxnSpPr>
          <p:cNvPr id="24" name="Elbow Connector 23"/>
          <p:cNvCxnSpPr/>
          <p:nvPr/>
        </p:nvCxnSpPr>
        <p:spPr>
          <a:xfrm rot="16200000" flipH="1">
            <a:off x="337830" y="2046547"/>
            <a:ext cx="1267543" cy="11521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13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XFELO at </a:t>
            </a:r>
            <a:r>
              <a:rPr lang="de-DE" dirty="0" err="1"/>
              <a:t>EuropeanXFEL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05" y="1133745"/>
            <a:ext cx="9133756" cy="3960440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XFELO  necessities: 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pass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compensate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losses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Brilliant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beam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Linac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bunch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repitition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pulse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trip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</a:p>
          <a:p>
            <a:pPr marL="450850" lvl="2" indent="0">
              <a:spcAft>
                <a:spcPts val="600"/>
              </a:spcAft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F.E. LCLS :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-rate = 120</a:t>
            </a:r>
            <a:r>
              <a:rPr lang="de-DE" sz="20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Hz↔2500</a:t>
            </a:r>
            <a:r>
              <a:rPr lang="de-DE" sz="20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euXFEL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-rate ~ 2.25</a:t>
            </a:r>
            <a:r>
              <a:rPr lang="de-DE" sz="2400" spc="-3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MHz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↔ 66.42m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reflector distance</a:t>
            </a:r>
          </a:p>
          <a:p>
            <a:pPr marL="4159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2400" dirty="0"/>
              <a:t>Implement a </a:t>
            </a:r>
            <a:r>
              <a:rPr lang="de-DE" sz="2400" dirty="0" err="1"/>
              <a:t>proof-of-principle</a:t>
            </a:r>
            <a:r>
              <a:rPr lang="de-DE" sz="2400" dirty="0"/>
              <a:t> XFELO at </a:t>
            </a:r>
            <a:r>
              <a:rPr lang="de-DE" sz="2400" dirty="0" err="1"/>
              <a:t>the</a:t>
            </a:r>
            <a:r>
              <a:rPr lang="de-DE" sz="2400" dirty="0"/>
              <a:t> end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SASE1 </a:t>
            </a:r>
            <a:r>
              <a:rPr lang="de-DE" sz="2400" dirty="0" err="1"/>
              <a:t>tunnel</a:t>
            </a:r>
            <a:r>
              <a:rPr lang="de-DE" sz="2400" dirty="0"/>
              <a:t> (last 4-6 </a:t>
            </a:r>
            <a:r>
              <a:rPr lang="de-DE" sz="2400" dirty="0" err="1"/>
              <a:t>Undulators</a:t>
            </a:r>
            <a:r>
              <a:rPr lang="de-DE" sz="2400" dirty="0"/>
              <a:t>)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159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2400" dirty="0"/>
              <a:t>Keep </a:t>
            </a:r>
            <a:r>
              <a:rPr lang="de-DE" sz="2400" dirty="0" err="1"/>
              <a:t>it</a:t>
            </a:r>
            <a:r>
              <a:rPr lang="de-DE" sz="2400" dirty="0"/>
              <a:t> simple (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fancy</a:t>
            </a:r>
            <a:r>
              <a:rPr lang="de-DE" sz="2400" dirty="0"/>
              <a:t> </a:t>
            </a:r>
            <a:r>
              <a:rPr lang="de-DE" sz="2400" dirty="0" err="1"/>
              <a:t>outcoupling</a:t>
            </a:r>
            <a:r>
              <a:rPr lang="de-DE" sz="2400" dirty="0"/>
              <a:t> </a:t>
            </a:r>
            <a:r>
              <a:rPr lang="de-DE" sz="2400" dirty="0" err="1"/>
              <a:t>schemes</a:t>
            </a:r>
            <a:r>
              <a:rPr lang="de-DE" sz="2400" dirty="0"/>
              <a:t>,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tunability</a:t>
            </a:r>
            <a:r>
              <a:rPr lang="de-DE" sz="2400" dirty="0"/>
              <a:t>, </a:t>
            </a:r>
            <a:r>
              <a:rPr lang="de-DE" sz="2400" dirty="0" err="1"/>
              <a:t>two</a:t>
            </a:r>
            <a:r>
              <a:rPr lang="de-DE" sz="2400" dirty="0"/>
              <a:t>(</a:t>
            </a:r>
            <a:r>
              <a:rPr lang="de-DE" sz="2400" dirty="0" err="1"/>
              <a:t>four</a:t>
            </a:r>
            <a:r>
              <a:rPr lang="de-DE" sz="2400" dirty="0"/>
              <a:t>) </a:t>
            </a:r>
            <a:r>
              <a:rPr lang="de-DE" sz="2400" dirty="0" err="1"/>
              <a:t>thick</a:t>
            </a:r>
            <a:r>
              <a:rPr lang="de-DE" sz="2400" dirty="0"/>
              <a:t> </a:t>
            </a:r>
            <a:r>
              <a:rPr lang="de-DE" sz="2400" dirty="0" err="1"/>
              <a:t>mirrors</a:t>
            </a:r>
            <a:r>
              <a:rPr lang="de-DE" sz="2400" dirty="0"/>
              <a:t>, </a:t>
            </a:r>
            <a:r>
              <a:rPr lang="de-DE" sz="2400" dirty="0" err="1"/>
              <a:t>compliant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operation</a:t>
            </a:r>
            <a:r>
              <a:rPr lang="de-DE" sz="2400" dirty="0"/>
              <a:t>)</a:t>
            </a:r>
          </a:p>
          <a:p>
            <a:pPr marL="4159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0">
              <a:spcAft>
                <a:spcPts val="600"/>
              </a:spcAft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6572-C19A-4D1B-84B1-D8E4D90F01C2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107E213-B82C-403E-891E-B1ADB1AF3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41" y="4284095"/>
            <a:ext cx="8370000" cy="203838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F25D3383-938B-4367-B3DD-35D9508853F1}"/>
              </a:ext>
            </a:extLst>
          </p:cNvPr>
          <p:cNvSpPr/>
          <p:nvPr/>
        </p:nvSpPr>
        <p:spPr>
          <a:xfrm>
            <a:off x="2771799" y="5589240"/>
            <a:ext cx="4275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cap="small" dirty="0">
                <a:solidFill>
                  <a:srgbClr val="DE0000"/>
                </a:solidFill>
              </a:rPr>
              <a:t>Project </a:t>
            </a:r>
            <a:r>
              <a:rPr lang="de-DE" sz="2400" b="1" cap="small" dirty="0" err="1">
                <a:solidFill>
                  <a:srgbClr val="DE0000"/>
                </a:solidFill>
              </a:rPr>
              <a:t>proposal</a:t>
            </a:r>
            <a:r>
              <a:rPr lang="de-DE" sz="2400" b="1" cap="small" dirty="0">
                <a:solidFill>
                  <a:srgbClr val="DE0000"/>
                </a:solidFill>
              </a:rPr>
              <a:t>  in </a:t>
            </a:r>
            <a:r>
              <a:rPr lang="de-DE" sz="2400" b="1" cap="small" dirty="0" err="1">
                <a:solidFill>
                  <a:srgbClr val="DE0000"/>
                </a:solidFill>
              </a:rPr>
              <a:t>preperation</a:t>
            </a:r>
            <a:endParaRPr lang="de-DE" sz="2400" b="1" cap="small" dirty="0">
              <a:solidFill>
                <a:srgbClr val="D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Feasible Parameters</a:t>
            </a:r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xmlns="" id="{CC94827C-4E9E-413C-88AE-AADC16E6E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0E3B-D1DC-40BC-B4BD-08853EB7E6D7}" type="datetime1">
              <a:rPr lang="en-US" smtClean="0"/>
              <a:pPr/>
              <a:t>11/22/2019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4172" r="6558"/>
          <a:stretch/>
        </p:blipFill>
        <p:spPr>
          <a:xfrm>
            <a:off x="5445672" y="2687234"/>
            <a:ext cx="3553200" cy="24984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4764" r="8046"/>
          <a:stretch/>
        </p:blipFill>
        <p:spPr>
          <a:xfrm>
            <a:off x="5426192" y="2656353"/>
            <a:ext cx="3553200" cy="249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6845" y="6129300"/>
            <a:ext cx="490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ntique Olive Roman" pitchFamily="34" charset="0"/>
              </a:rPr>
              <a:t>[1] G. </a:t>
            </a:r>
            <a:r>
              <a:rPr lang="fr-FR" sz="1400" dirty="0" err="1">
                <a:latin typeface="Antique Olive Roman" pitchFamily="34" charset="0"/>
              </a:rPr>
              <a:t>Geloni</a:t>
            </a:r>
            <a:r>
              <a:rPr lang="fr-FR" sz="1400" dirty="0">
                <a:latin typeface="Antique Olive Roman" pitchFamily="34" charset="0"/>
              </a:rPr>
              <a:t> et al., N. Jour. Phys., 12, 035021 (2010)</a:t>
            </a:r>
            <a:endParaRPr lang="en-US" sz="1400" dirty="0">
              <a:latin typeface="Antique Olive Roman" pitchFamily="34" charset="0"/>
            </a:endParaRPr>
          </a:p>
        </p:txBody>
      </p:sp>
      <p:pic>
        <p:nvPicPr>
          <p:cNvPr id="16" name="Picture 15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t="5135" r="8645"/>
          <a:stretch/>
        </p:blipFill>
        <p:spPr>
          <a:xfrm>
            <a:off x="5415289" y="2701358"/>
            <a:ext cx="3553200" cy="24984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 r="8690"/>
          <a:stretch/>
        </p:blipFill>
        <p:spPr>
          <a:xfrm>
            <a:off x="5425752" y="2687234"/>
            <a:ext cx="3553200" cy="249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6377" y="2087342"/>
                <a:ext cx="4968552" cy="403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XFELO:</a:t>
                </a:r>
              </a:p>
              <a:p>
                <a:pPr marL="622300" lvl="1" indent="-355600">
                  <a:spcAft>
                    <a:spcPts val="600"/>
                  </a:spcAft>
                  <a:buFont typeface="Arial" panose="020B0604020202020204" pitchFamily="34" charset="0"/>
                  <a:buChar char="─"/>
                </a:pPr>
                <a:r>
                  <a:rPr lang="de-DE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Pulseenergy</a:t>
                </a:r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~ 2mJ</a:t>
                </a:r>
                <a:endParaRPr lang="de-DE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-355600">
                  <a:spcAft>
                    <a:spcPts val="600"/>
                  </a:spcAft>
                  <a:buFont typeface="Arial" panose="020B0604020202020204" pitchFamily="34" charset="0"/>
                  <a:buChar char="─"/>
                </a:pPr>
                <a:r>
                  <a:rPr lang="de-DE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Pulse </a:t>
                </a:r>
                <a:r>
                  <a:rPr lang="de-DE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lengths</a:t>
                </a:r>
                <a:r>
                  <a:rPr lang="de-DE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de-DE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~ 150fs</a:t>
                </a:r>
              </a:p>
              <a:p>
                <a:pPr marL="622300" lvl="1" indent="-355600">
                  <a:spcAft>
                    <a:spcPts val="600"/>
                  </a:spcAft>
                  <a:buFont typeface="Arial" panose="020B0604020202020204" pitchFamily="34" charset="0"/>
                  <a:buChar char="─"/>
                </a:pPr>
                <a:r>
                  <a:rPr lang="de-DE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Bandwidth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de-DE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𝜆</m:t>
                        </m:r>
                      </m:num>
                      <m:den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𝜆</m:t>
                        </m:r>
                      </m:den>
                    </m:f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≈</m:t>
                    </m:r>
                    <m:sSup>
                      <m:sSupPr>
                        <m:ctrlPr>
                          <a:rPr lang="de-DE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m:rPr>
                        <m:nor/>
                      </m:rPr>
                      <a:rPr lang="de-DE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de-DE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de-DE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-355600">
                  <a:spcAft>
                    <a:spcPts val="600"/>
                  </a:spcAft>
                  <a:buFont typeface="Arial" panose="020B0604020202020204" pitchFamily="34" charset="0"/>
                  <a:buChar char="─"/>
                </a:pPr>
                <a:r>
                  <a:rPr lang="de-DE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Full</a:t>
                </a:r>
                <a:r>
                  <a:rPr lang="de-DE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pulse </a:t>
                </a:r>
                <a:r>
                  <a:rPr lang="de-DE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coherence</a:t>
                </a:r>
                <a:endParaRPr lang="de-DE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-355600">
                  <a:spcAft>
                    <a:spcPts val="600"/>
                  </a:spcAft>
                  <a:buFont typeface="Arial" panose="020B0604020202020204" pitchFamily="34" charset="0"/>
                  <a:buChar char="─"/>
                </a:pP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Application Energy resolved measurements/ measurements requiring coherence!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77" y="2087342"/>
                <a:ext cx="4968552" cy="4035977"/>
              </a:xfrm>
              <a:prstGeom prst="rect">
                <a:avLst/>
              </a:prstGeom>
              <a:blipFill>
                <a:blip r:embed="rId7"/>
                <a:stretch>
                  <a:fillRect l="-2209" t="-1511" b="-2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134185" y="4636573"/>
            <a:ext cx="522000" cy="9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EB5A3A-1510-4843-BBE0-919C1BF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XFELO Plans at SASE1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xmlns="" id="{68386420-E9D3-42BC-B026-AD6209399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77639" y="2670725"/>
                <a:ext cx="5279710" cy="389399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de-DE" sz="2400" dirty="0"/>
                  <a:t>Implement a </a:t>
                </a:r>
                <a:r>
                  <a:rPr lang="de-DE" sz="2400" dirty="0" err="1"/>
                  <a:t>proof-of-principle</a:t>
                </a:r>
                <a:r>
                  <a:rPr lang="de-DE" sz="2400" dirty="0"/>
                  <a:t> XFELO at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end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SASE1 </a:t>
                </a:r>
                <a:r>
                  <a:rPr lang="de-DE" sz="2400" dirty="0" err="1"/>
                  <a:t>tunnel</a:t>
                </a:r>
                <a:r>
                  <a:rPr lang="de-DE" sz="2400" dirty="0"/>
                  <a:t> (last 4 </a:t>
                </a:r>
                <a:r>
                  <a:rPr lang="de-DE" sz="2400" dirty="0" err="1"/>
                  <a:t>Undulators</a:t>
                </a:r>
                <a:r>
                  <a:rPr lang="de-DE" sz="2400" dirty="0"/>
                  <a:t>)</a:t>
                </a:r>
              </a:p>
              <a:p>
                <a:r>
                  <a:rPr lang="en-US" sz="2400" dirty="0"/>
                  <a:t>Parameters for XFELO setup/Simulation:</a:t>
                </a:r>
              </a:p>
              <a:p>
                <a:pPr lvl="1"/>
                <a:r>
                  <a:rPr lang="en-US" sz="1900" dirty="0"/>
                  <a:t>electron energy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𝐵𝑒𝑎𝑚</m:t>
                    </m:r>
                  </m:oMath>
                </a14:m>
                <a:r>
                  <a:rPr lang="en-US" sz="1900" dirty="0"/>
                  <a:t> = 16GeV</a:t>
                </a:r>
              </a:p>
              <a:p>
                <a:pPr lvl="1"/>
                <a:r>
                  <a:rPr lang="en-US" sz="1900" dirty="0"/>
                  <a:t>electron repetition-rate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𝑅𝑒𝑝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𝑒𝑙</m:t>
                    </m:r>
                  </m:oMath>
                </a14:m>
                <a:r>
                  <a:rPr lang="en-US" sz="1900" dirty="0"/>
                  <a:t>=2.25MhZ</a:t>
                </a:r>
                <a:endParaRPr lang="en-GB" sz="1900" dirty="0"/>
              </a:p>
              <a:p>
                <a:pPr lvl="1"/>
                <a:r>
                  <a:rPr lang="en-US" sz="1900" dirty="0"/>
                  <a:t>mirror to mirror distance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_(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/>
                  <a:t>=66.42m</a:t>
                </a:r>
              </a:p>
              <a:p>
                <a:pPr lvl="1"/>
                <a:r>
                  <a:rPr lang="en-US" sz="1900" dirty="0"/>
                  <a:t>mirror material: Diamant</a:t>
                </a:r>
              </a:p>
              <a:p>
                <a:pPr lvl="1"/>
                <a:r>
                  <a:rPr lang="en-GB" sz="1900" dirty="0"/>
                  <a:t>Bragg energies: 6.967 keV (4 0 0 reflex)</a:t>
                </a:r>
              </a:p>
              <a:p>
                <a:pPr lvl="1"/>
                <a:r>
                  <a:rPr lang="en-US" sz="1900" dirty="0"/>
                  <a:t>Mirror thickness: both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900" dirty="0"/>
                  <a:t>150µm</a:t>
                </a:r>
              </a:p>
              <a:p>
                <a:pPr lvl="1"/>
                <a:r>
                  <a:rPr lang="en-US" sz="1900" dirty="0"/>
                  <a:t>focusing  grazing incidence mirror with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900" b="0" i="0" smtClean="0">
                        <a:latin typeface="Cambria Math" panose="02040503050406030204" pitchFamily="18" charset="0"/>
                      </a:rPr>
                      <m:t>=33.21</m:t>
                    </m:r>
                    <m:r>
                      <m:rPr>
                        <m:sty m:val="p"/>
                      </m:rPr>
                      <a:rPr lang="de-DE" sz="19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1900" dirty="0"/>
                  <a:t> (in both transverse planes)</a:t>
                </a:r>
              </a:p>
              <a:p>
                <a:pPr lvl="1"/>
                <a:r>
                  <a:rPr lang="en-GB" sz="1900" dirty="0"/>
                  <a:t>Standard electron bunches Q=250pC, rms bunch length = 20 fs, Peak current = 5kA</a:t>
                </a:r>
              </a:p>
              <a:p>
                <a:pPr lvl="1"/>
                <a:endParaRPr lang="en-GB" sz="2000" dirty="0"/>
              </a:p>
              <a:p>
                <a:pPr lvl="1"/>
                <a:endParaRPr lang="en-GB" sz="2000" dirty="0"/>
              </a:p>
              <a:p>
                <a:pPr lvl="1"/>
                <a:endParaRPr lang="en-GB" sz="2000" dirty="0"/>
              </a:p>
              <a:p>
                <a:pPr lvl="1"/>
                <a:endParaRPr lang="en-GB" sz="2000" dirty="0"/>
              </a:p>
              <a:p>
                <a:pPr lvl="1"/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8386420-E9D3-42BC-B026-AD6209399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7639" y="2670725"/>
                <a:ext cx="5279710" cy="3893990"/>
              </a:xfrm>
              <a:blipFill>
                <a:blip r:embed="rId2"/>
                <a:stretch>
                  <a:fillRect l="-1270" t="-2660" b="-1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B393154-6AA9-4718-A86C-E2000550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6705-C2A7-4CC8-826D-064CFAFB5710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DD9D23B1-80E6-4E50-8D2F-5C709375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955C6FF5-2EDC-4BBE-925A-211568ED99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6" y="1088740"/>
            <a:ext cx="6790565" cy="1653824"/>
          </a:xfrm>
          <a:prstGeom prst="rect">
            <a:avLst/>
          </a:prstGeom>
        </p:spPr>
      </p:pic>
      <p:pic>
        <p:nvPicPr>
          <p:cNvPr id="7" name="Grafik 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xmlns="" id="{9E43443F-D246-4673-8F58-2D0A5A7ED5B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3"/>
          <a:stretch/>
        </p:blipFill>
        <p:spPr bwMode="auto">
          <a:xfrm>
            <a:off x="5828197" y="4838882"/>
            <a:ext cx="2869595" cy="1531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14547FB2-CBFA-472F-8FDE-CE91353FA68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" b="8642"/>
          <a:stretch/>
        </p:blipFill>
        <p:spPr bwMode="auto">
          <a:xfrm>
            <a:off x="5287195" y="2397135"/>
            <a:ext cx="1891995" cy="1133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1CE9185-AF1E-44B8-B1F7-F01520A9D8E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"/>
          <a:stretch/>
        </p:blipFill>
        <p:spPr bwMode="auto">
          <a:xfrm>
            <a:off x="5274887" y="3520489"/>
            <a:ext cx="1893314" cy="1244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761DD83-24C7-4A55-A7D0-913E3CD0FEB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" b="8138"/>
          <a:stretch/>
        </p:blipFill>
        <p:spPr bwMode="auto">
          <a:xfrm>
            <a:off x="7252006" y="2393841"/>
            <a:ext cx="1891994" cy="1139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639FB166-7B5D-481B-A8CB-6D1C7E19B4F6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/>
          <a:stretch/>
        </p:blipFill>
        <p:spPr bwMode="auto">
          <a:xfrm>
            <a:off x="7262995" y="3515275"/>
            <a:ext cx="1892433" cy="1237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121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CFED6D-232D-4600-8C00-AAD0632B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Assuming no errors (and no heat load)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8A967E0-48AE-4973-AF9C-A54807D8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6705-C2A7-4CC8-826D-064CFAFB5710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7F5937E-9151-4DBE-A433-DBBB78B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6</a:t>
            </a:fld>
            <a:endParaRPr lang="de-DE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xmlns="" id="{7F42ACB7-B9ED-4D65-A206-854627BD87B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4"/>
          <a:stretch/>
        </p:blipFill>
        <p:spPr>
          <a:xfrm>
            <a:off x="26495" y="1088405"/>
            <a:ext cx="4728593" cy="71197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972E27A3-0DA3-4FAB-AAEC-6367F98EB639}"/>
              </a:ext>
            </a:extLst>
          </p:cNvPr>
          <p:cNvSpPr/>
          <p:nvPr/>
        </p:nvSpPr>
        <p:spPr>
          <a:xfrm>
            <a:off x="-18510" y="1565845"/>
            <a:ext cx="995399" cy="46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8E93C933-31AF-416F-A434-07FF2CEDECA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6805" r="7762"/>
          <a:stretch/>
        </p:blipFill>
        <p:spPr bwMode="auto">
          <a:xfrm>
            <a:off x="26495" y="2642866"/>
            <a:ext cx="3236590" cy="1859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DD068DF4-1C78-4BB7-8422-A561FA40C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865" y="2618747"/>
            <a:ext cx="693911" cy="1812843"/>
          </a:xfrm>
          <a:prstGeom prst="rect">
            <a:avLst/>
          </a:prstGeom>
        </p:spPr>
      </p:pic>
      <p:pic>
        <p:nvPicPr>
          <p:cNvPr id="23" name="Grafik 2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xmlns="" id="{FD878753-7EB6-46CD-A137-62EB82B87E4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6964" r="7034"/>
          <a:stretch/>
        </p:blipFill>
        <p:spPr bwMode="auto">
          <a:xfrm>
            <a:off x="4031940" y="2663915"/>
            <a:ext cx="3236590" cy="1695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A3C27FFF-08E5-4EEB-A303-5FC85268011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 r="24095"/>
          <a:stretch/>
        </p:blipFill>
        <p:spPr bwMode="auto">
          <a:xfrm>
            <a:off x="562946" y="4354156"/>
            <a:ext cx="2125980" cy="212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D8B1CAC6-C816-44E2-83EE-1AAE2A3DD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6865" y="3518214"/>
            <a:ext cx="773808" cy="332450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xmlns="" id="{D3804AFA-D517-4858-8965-9EB42A33792C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9" r="9106"/>
          <a:stretch/>
        </p:blipFill>
        <p:spPr bwMode="auto">
          <a:xfrm>
            <a:off x="4572000" y="4329100"/>
            <a:ext cx="2589530" cy="212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1CFA606A-4241-4F73-AD2F-292F7D8A5582}"/>
              </a:ext>
            </a:extLst>
          </p:cNvPr>
          <p:cNvSpPr txBox="1"/>
          <p:nvPr/>
        </p:nvSpPr>
        <p:spPr>
          <a:xfrm>
            <a:off x="457200" y="2331732"/>
            <a:ext cx="113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First pass:</a:t>
            </a:r>
            <a:endParaRPr lang="en-GB" b="1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xmlns="" id="{50B8117B-7C45-4A44-B7E8-AE786BC8A1C8}"/>
              </a:ext>
            </a:extLst>
          </p:cNvPr>
          <p:cNvCxnSpPr>
            <a:cxnSpLocks/>
          </p:cNvCxnSpPr>
          <p:nvPr/>
        </p:nvCxnSpPr>
        <p:spPr>
          <a:xfrm flipH="1">
            <a:off x="1588664" y="1459626"/>
            <a:ext cx="1588181" cy="1052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xmlns="" id="{4AED14C4-4AA7-47AB-B2E4-6CB2B0A969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45" y="1116504"/>
            <a:ext cx="4368165" cy="1575435"/>
          </a:xfrm>
          <a:prstGeom prst="rect">
            <a:avLst/>
          </a:prstGeom>
        </p:spPr>
      </p:pic>
      <p:sp>
        <p:nvSpPr>
          <p:cNvPr id="36" name="Inhaltsplatzhalter 2">
            <a:extLst>
              <a:ext uri="{FF2B5EF4-FFF2-40B4-BE49-F238E27FC236}">
                <a16:creationId xmlns:a16="http://schemas.microsoft.com/office/drawing/2014/main" xmlns="" id="{F9806995-5171-4807-A6C6-22F8178702A1}"/>
              </a:ext>
            </a:extLst>
          </p:cNvPr>
          <p:cNvSpPr txBox="1">
            <a:spLocks/>
          </p:cNvSpPr>
          <p:nvPr/>
        </p:nvSpPr>
        <p:spPr>
          <a:xfrm>
            <a:off x="7133515" y="2737107"/>
            <a:ext cx="1955976" cy="3893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3587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buNone/>
            </a:pPr>
            <a:r>
              <a:rPr lang="en-GB" sz="2000" dirty="0"/>
              <a:t>strong synchrotron radiation background</a:t>
            </a:r>
          </a:p>
          <a:p>
            <a:pPr marL="266700" lvl="1" indent="0">
              <a:buNone/>
            </a:pPr>
            <a:endParaRPr lang="en-GB" sz="2000" dirty="0"/>
          </a:p>
          <a:p>
            <a:pPr marL="266700" lvl="1" indent="0">
              <a:buNone/>
            </a:pPr>
            <a:r>
              <a:rPr lang="en-GB" sz="2000" dirty="0"/>
              <a:t>thousand of longitudinal modes which in transverse space average to a quasi-gaussian distribution</a:t>
            </a:r>
          </a:p>
          <a:p>
            <a:pPr marL="266700" lvl="1" indent="0">
              <a:buNone/>
            </a:pPr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625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CFED6D-232D-4600-8C00-AAD0632B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Assuming no errors, no effective aperture (and no heat load)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8A967E0-48AE-4973-AF9C-A54807D8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6705-C2A7-4CC8-826D-064CFAFB5710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7F5937E-9151-4DBE-A433-DBBB78B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7</a:t>
            </a:fld>
            <a:endParaRPr lang="de-DE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xmlns="" id="{7F42ACB7-B9ED-4D65-A206-854627BD87B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4"/>
          <a:stretch/>
        </p:blipFill>
        <p:spPr>
          <a:xfrm>
            <a:off x="26495" y="1088405"/>
            <a:ext cx="4728593" cy="71197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972E27A3-0DA3-4FAB-AAEC-6367F98EB639}"/>
              </a:ext>
            </a:extLst>
          </p:cNvPr>
          <p:cNvSpPr/>
          <p:nvPr/>
        </p:nvSpPr>
        <p:spPr>
          <a:xfrm>
            <a:off x="-18510" y="1565845"/>
            <a:ext cx="995399" cy="46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DD068DF4-1C78-4BB7-8422-A561FA40C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865" y="2618747"/>
            <a:ext cx="693911" cy="181284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D8B1CAC6-C816-44E2-83EE-1AAE2A3DD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865" y="3518214"/>
            <a:ext cx="773808" cy="3324507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1CFA606A-4241-4F73-AD2F-292F7D8A5582}"/>
              </a:ext>
            </a:extLst>
          </p:cNvPr>
          <p:cNvSpPr txBox="1"/>
          <p:nvPr/>
        </p:nvSpPr>
        <p:spPr>
          <a:xfrm>
            <a:off x="457200" y="2331732"/>
            <a:ext cx="391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Only</a:t>
            </a:r>
            <a:r>
              <a:rPr lang="de-DE" b="1" dirty="0"/>
              <a:t> </a:t>
            </a:r>
            <a:r>
              <a:rPr lang="de-DE" b="1" dirty="0" err="1"/>
              <a:t>one</a:t>
            </a:r>
            <a:r>
              <a:rPr lang="de-DE" b="1" dirty="0"/>
              <a:t> </a:t>
            </a:r>
            <a:r>
              <a:rPr lang="de-DE" b="1" dirty="0" err="1"/>
              <a:t>longitudianal</a:t>
            </a:r>
            <a:r>
              <a:rPr lang="de-DE" b="1" dirty="0"/>
              <a:t>  </a:t>
            </a:r>
            <a:r>
              <a:rPr lang="de-DE" b="1" dirty="0" err="1"/>
              <a:t>mode</a:t>
            </a:r>
            <a:r>
              <a:rPr lang="de-DE" b="1" dirty="0"/>
              <a:t> </a:t>
            </a:r>
            <a:r>
              <a:rPr lang="de-DE" b="1" dirty="0" err="1"/>
              <a:t>refected</a:t>
            </a:r>
            <a:r>
              <a:rPr lang="de-DE" b="1" dirty="0"/>
              <a:t>:</a:t>
            </a:r>
            <a:endParaRPr lang="en-GB" b="1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xmlns="" id="{50B8117B-7C45-4A44-B7E8-AE786BC8A1C8}"/>
              </a:ext>
            </a:extLst>
          </p:cNvPr>
          <p:cNvCxnSpPr>
            <a:cxnSpLocks/>
          </p:cNvCxnSpPr>
          <p:nvPr/>
        </p:nvCxnSpPr>
        <p:spPr>
          <a:xfrm flipH="1">
            <a:off x="1871700" y="1444390"/>
            <a:ext cx="2317186" cy="946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xmlns="" id="{4AED14C4-4AA7-47AB-B2E4-6CB2B0A969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45" y="1116504"/>
            <a:ext cx="4368165" cy="1575435"/>
          </a:xfrm>
          <a:prstGeom prst="rect">
            <a:avLst/>
          </a:prstGeom>
        </p:spPr>
      </p:pic>
      <p:sp>
        <p:nvSpPr>
          <p:cNvPr id="36" name="Inhaltsplatzhalter 2">
            <a:extLst>
              <a:ext uri="{FF2B5EF4-FFF2-40B4-BE49-F238E27FC236}">
                <a16:creationId xmlns:a16="http://schemas.microsoft.com/office/drawing/2014/main" xmlns="" id="{F9806995-5171-4807-A6C6-22F8178702A1}"/>
              </a:ext>
            </a:extLst>
          </p:cNvPr>
          <p:cNvSpPr txBox="1">
            <a:spLocks/>
          </p:cNvSpPr>
          <p:nvPr/>
        </p:nvSpPr>
        <p:spPr>
          <a:xfrm>
            <a:off x="7056678" y="2737340"/>
            <a:ext cx="2166716" cy="3893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3587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buNone/>
            </a:pPr>
            <a:r>
              <a:rPr lang="en-GB" sz="2000" dirty="0"/>
              <a:t>quasi-gaussian transverse properties loss (no averaging of the long. Modes)</a:t>
            </a:r>
          </a:p>
          <a:p>
            <a:pPr marL="266700" lvl="1" indent="0">
              <a:buNone/>
            </a:pPr>
            <a:endParaRPr lang="en-GB" sz="2000" dirty="0"/>
          </a:p>
          <a:p>
            <a:pPr marL="266700" lvl="1" indent="0">
              <a:buNone/>
            </a:pPr>
            <a:r>
              <a:rPr lang="en-GB" sz="2000" dirty="0"/>
              <a:t>radiation profile will then seed the next electron pulse</a:t>
            </a:r>
          </a:p>
          <a:p>
            <a:pPr marL="266700" lvl="1" indent="0">
              <a:buNone/>
            </a:pPr>
            <a:endParaRPr lang="en-GB" sz="2000" dirty="0"/>
          </a:p>
          <a:p>
            <a:pPr marL="266700" lvl="1" indent="0">
              <a:buNone/>
            </a:pPr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de-DE" sz="200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3A173E43-F1C9-434A-B86D-4D94CDA2EE8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5840" r="6570"/>
          <a:stretch/>
        </p:blipFill>
        <p:spPr bwMode="auto">
          <a:xfrm>
            <a:off x="274126" y="2843935"/>
            <a:ext cx="2766567" cy="1474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465FA9AA-BA85-4735-BBAD-A325F30DA5B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4379" r="7664"/>
          <a:stretch/>
        </p:blipFill>
        <p:spPr bwMode="auto">
          <a:xfrm>
            <a:off x="4143939" y="2753925"/>
            <a:ext cx="2806502" cy="1575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xmlns="" id="{8504740E-9251-4DD7-8687-9171EDD8B085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" r="24131"/>
          <a:stretch/>
        </p:blipFill>
        <p:spPr bwMode="auto">
          <a:xfrm>
            <a:off x="457200" y="4329100"/>
            <a:ext cx="2129155" cy="212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xmlns="" id="{6AD10DA8-E294-4301-AB0E-C3BEBC5FF4B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 r="8562"/>
          <a:stretch/>
        </p:blipFill>
        <p:spPr bwMode="auto">
          <a:xfrm>
            <a:off x="4233850" y="4320895"/>
            <a:ext cx="2588260" cy="212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xmlns="" id="{A9989482-C8E3-4DAA-A611-C03075CF98AE}"/>
              </a:ext>
            </a:extLst>
          </p:cNvPr>
          <p:cNvCxnSpPr>
            <a:cxnSpLocks/>
          </p:cNvCxnSpPr>
          <p:nvPr/>
        </p:nvCxnSpPr>
        <p:spPr>
          <a:xfrm>
            <a:off x="435935" y="1444390"/>
            <a:ext cx="1146414" cy="999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89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CFED6D-232D-4600-8C00-AAD0632B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Assuming no errors, no effective aperture (and no heat load)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8A967E0-48AE-4973-AF9C-A54807D8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6705-C2A7-4CC8-826D-064CFAFB5710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7F5937E-9151-4DBE-A433-DBBB78B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8</a:t>
            </a:fld>
            <a:endParaRPr lang="de-DE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xmlns="" id="{7F42ACB7-B9ED-4D65-A206-854627BD87B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4"/>
          <a:stretch/>
        </p:blipFill>
        <p:spPr>
          <a:xfrm>
            <a:off x="26495" y="1088405"/>
            <a:ext cx="4728593" cy="71197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972E27A3-0DA3-4FAB-AAEC-6367F98EB639}"/>
              </a:ext>
            </a:extLst>
          </p:cNvPr>
          <p:cNvSpPr/>
          <p:nvPr/>
        </p:nvSpPr>
        <p:spPr>
          <a:xfrm>
            <a:off x="-18510" y="1565845"/>
            <a:ext cx="995399" cy="46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1CFA606A-4241-4F73-AD2F-292F7D8A5582}"/>
              </a:ext>
            </a:extLst>
          </p:cNvPr>
          <p:cNvSpPr txBox="1"/>
          <p:nvPr/>
        </p:nvSpPr>
        <p:spPr>
          <a:xfrm>
            <a:off x="457200" y="2331732"/>
            <a:ext cx="241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After </a:t>
            </a:r>
            <a:r>
              <a:rPr lang="de-DE" b="1" dirty="0" err="1"/>
              <a:t>three</a:t>
            </a:r>
            <a:r>
              <a:rPr lang="de-DE" b="1" dirty="0"/>
              <a:t> </a:t>
            </a:r>
            <a:r>
              <a:rPr lang="de-DE" b="1" dirty="0" err="1"/>
              <a:t>round</a:t>
            </a:r>
            <a:r>
              <a:rPr lang="de-DE" b="1" dirty="0"/>
              <a:t> </a:t>
            </a:r>
            <a:r>
              <a:rPr lang="de-DE" b="1" dirty="0" err="1"/>
              <a:t>trips</a:t>
            </a:r>
            <a:r>
              <a:rPr lang="de-DE" b="1" dirty="0"/>
              <a:t>:</a:t>
            </a:r>
            <a:endParaRPr lang="en-GB" b="1" dirty="0"/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xmlns="" id="{F9806995-5171-4807-A6C6-22F8178702A1}"/>
              </a:ext>
            </a:extLst>
          </p:cNvPr>
          <p:cNvSpPr txBox="1">
            <a:spLocks/>
          </p:cNvSpPr>
          <p:nvPr/>
        </p:nvSpPr>
        <p:spPr>
          <a:xfrm>
            <a:off x="6115326" y="3068960"/>
            <a:ext cx="2774952" cy="3383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3587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buNone/>
            </a:pPr>
            <a:r>
              <a:rPr lang="en-GB" sz="2400" dirty="0"/>
              <a:t>a strong seeding close to the Bragg energy </a:t>
            </a:r>
          </a:p>
          <a:p>
            <a:pPr marL="266700" lvl="1" indent="0">
              <a:buNone/>
            </a:pPr>
            <a:endParaRPr lang="en-GB" sz="2400" dirty="0"/>
          </a:p>
          <a:p>
            <a:pPr marL="266700" lvl="1" indent="0">
              <a:buNone/>
            </a:pPr>
            <a:r>
              <a:rPr lang="en-GB" sz="2400" dirty="0"/>
              <a:t>seed dominate over the SASE</a:t>
            </a:r>
          </a:p>
          <a:p>
            <a:pPr marL="266700" lvl="1" indent="0">
              <a:buNone/>
            </a:pPr>
            <a:endParaRPr lang="en-GB" sz="2400" dirty="0"/>
          </a:p>
          <a:p>
            <a:pPr marL="266700" lvl="1" indent="0">
              <a:buNone/>
            </a:pPr>
            <a:r>
              <a:rPr lang="en-GB" sz="2400" dirty="0"/>
              <a:t>Transverse distribution becomes more gaussian like due to the strong gain guiding</a:t>
            </a:r>
          </a:p>
          <a:p>
            <a:pPr marL="266700" lvl="1" indent="0">
              <a:buNone/>
            </a:pPr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de-DE" sz="20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75E681D9-4CE1-4784-B26B-50D72DDF8B6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7137" r="8011"/>
          <a:stretch/>
        </p:blipFill>
        <p:spPr bwMode="auto">
          <a:xfrm>
            <a:off x="193095" y="2832761"/>
            <a:ext cx="3104507" cy="1766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xmlns="" id="{85E250DD-92B8-4787-9B70-233FE4698F11}"/>
              </a:ext>
            </a:extLst>
          </p:cNvPr>
          <p:cNvCxnSpPr>
            <a:cxnSpLocks/>
          </p:cNvCxnSpPr>
          <p:nvPr/>
        </p:nvCxnSpPr>
        <p:spPr>
          <a:xfrm flipH="1">
            <a:off x="1691680" y="1459626"/>
            <a:ext cx="1485166" cy="979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9A2AEBAB-824B-428C-AEB8-7D9D1B51E442}"/>
              </a:ext>
            </a:extLst>
          </p:cNvPr>
          <p:cNvSpPr txBox="1"/>
          <p:nvPr/>
        </p:nvSpPr>
        <p:spPr>
          <a:xfrm>
            <a:off x="538800" y="4554125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After </a:t>
            </a:r>
            <a:r>
              <a:rPr lang="de-DE" b="1" dirty="0" err="1"/>
              <a:t>ten</a:t>
            </a:r>
            <a:r>
              <a:rPr lang="de-DE" b="1" dirty="0"/>
              <a:t> </a:t>
            </a:r>
            <a:r>
              <a:rPr lang="de-DE" b="1" dirty="0" err="1"/>
              <a:t>round</a:t>
            </a:r>
            <a:r>
              <a:rPr lang="de-DE" b="1" dirty="0"/>
              <a:t> </a:t>
            </a:r>
            <a:r>
              <a:rPr lang="de-DE" b="1" dirty="0" err="1"/>
              <a:t>trips</a:t>
            </a:r>
            <a:r>
              <a:rPr lang="de-DE" b="1" dirty="0"/>
              <a:t>:</a:t>
            </a:r>
            <a:endParaRPr lang="en-GB" b="1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xmlns="" id="{11817F5E-25B7-43F0-AB3F-390844B7D15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t="6634" r="7973"/>
          <a:stretch/>
        </p:blipFill>
        <p:spPr bwMode="auto">
          <a:xfrm>
            <a:off x="253722" y="4824155"/>
            <a:ext cx="2875915" cy="1648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xmlns="" id="{F157918D-FFB8-4934-B442-C98D970CB4E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7606" y="4419110"/>
            <a:ext cx="2541905" cy="2033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DA8ADD42-0A05-4E4D-8D50-24548E09564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8" r="6917"/>
          <a:stretch/>
        </p:blipFill>
        <p:spPr bwMode="auto">
          <a:xfrm>
            <a:off x="3671900" y="2677380"/>
            <a:ext cx="2533650" cy="2056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xmlns="" id="{4AED14C4-4AA7-47AB-B2E4-6CB2B0A9691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45" y="1116504"/>
            <a:ext cx="4368165" cy="157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7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CFED6D-232D-4600-8C00-AAD0632B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Assuming no errors, no effective aperture (and no heat load)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8A967E0-48AE-4973-AF9C-A54807D8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6705-C2A7-4CC8-826D-064CFAFB5710}" type="datetime1">
              <a:rPr lang="en-US" smtClean="0"/>
              <a:t>11/22/2019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7F5937E-9151-4DBE-A433-DBBB78B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5BC0-4855-4689-9EC2-4D162AA9A41B}" type="slidenum">
              <a:rPr lang="de-DE" smtClean="0"/>
              <a:t>9</a:t>
            </a:fld>
            <a:endParaRPr lang="de-DE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xmlns="" id="{7F42ACB7-B9ED-4D65-A206-854627BD87B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4"/>
          <a:stretch/>
        </p:blipFill>
        <p:spPr>
          <a:xfrm>
            <a:off x="26495" y="1088405"/>
            <a:ext cx="4728593" cy="71197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972E27A3-0DA3-4FAB-AAEC-6367F98EB639}"/>
              </a:ext>
            </a:extLst>
          </p:cNvPr>
          <p:cNvSpPr/>
          <p:nvPr/>
        </p:nvSpPr>
        <p:spPr>
          <a:xfrm>
            <a:off x="-18510" y="1565845"/>
            <a:ext cx="995399" cy="46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xmlns="" id="{85E250DD-92B8-4787-9B70-233FE4698F11}"/>
              </a:ext>
            </a:extLst>
          </p:cNvPr>
          <p:cNvCxnSpPr>
            <a:cxnSpLocks/>
          </p:cNvCxnSpPr>
          <p:nvPr/>
        </p:nvCxnSpPr>
        <p:spPr>
          <a:xfrm flipH="1">
            <a:off x="1736685" y="1459626"/>
            <a:ext cx="1440161" cy="8683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9A2AEBAB-824B-428C-AEB8-7D9D1B51E442}"/>
              </a:ext>
            </a:extLst>
          </p:cNvPr>
          <p:cNvSpPr txBox="1"/>
          <p:nvPr/>
        </p:nvSpPr>
        <p:spPr>
          <a:xfrm>
            <a:off x="479189" y="2249578"/>
            <a:ext cx="466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In </a:t>
            </a:r>
            <a:r>
              <a:rPr lang="de-DE" b="1" dirty="0" err="1"/>
              <a:t>cavity</a:t>
            </a:r>
            <a:r>
              <a:rPr lang="de-DE" b="1" dirty="0"/>
              <a:t> after </a:t>
            </a:r>
            <a:r>
              <a:rPr lang="de-DE" b="1" dirty="0" err="1"/>
              <a:t>twenty</a:t>
            </a:r>
            <a:r>
              <a:rPr lang="de-DE" b="1" dirty="0"/>
              <a:t> </a:t>
            </a:r>
            <a:r>
              <a:rPr lang="de-DE" b="1" dirty="0" err="1"/>
              <a:t>round</a:t>
            </a:r>
            <a:r>
              <a:rPr lang="de-DE" b="1" dirty="0"/>
              <a:t> </a:t>
            </a:r>
            <a:r>
              <a:rPr lang="de-DE" b="1" dirty="0" err="1"/>
              <a:t>trips</a:t>
            </a:r>
            <a:r>
              <a:rPr lang="de-DE" b="1" dirty="0"/>
              <a:t> </a:t>
            </a: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saturated</a:t>
            </a:r>
            <a:r>
              <a:rPr lang="de-DE" b="1" dirty="0"/>
              <a:t>:</a:t>
            </a:r>
            <a:endParaRPr lang="en-GB" b="1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xmlns="" id="{4AED14C4-4AA7-47AB-B2E4-6CB2B0A969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45" y="1116504"/>
            <a:ext cx="4368165" cy="157543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D88A1537-670B-4BEB-B655-2744BF02F8A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6084" r="6826"/>
          <a:stretch/>
        </p:blipFill>
        <p:spPr bwMode="auto">
          <a:xfrm>
            <a:off x="66408" y="2538790"/>
            <a:ext cx="2885412" cy="1567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A56C63B-0C4C-414D-99EE-F4F2C059A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555" y="1943835"/>
            <a:ext cx="828926" cy="265256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42F1AC63-9AE9-4259-8281-1DC627672DB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r="4281"/>
          <a:stretch/>
        </p:blipFill>
        <p:spPr bwMode="auto">
          <a:xfrm>
            <a:off x="3806915" y="2648829"/>
            <a:ext cx="2555875" cy="1409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xmlns="" id="{622D403D-FCB1-4448-B33B-98AD68F20F69}"/>
              </a:ext>
            </a:extLst>
          </p:cNvPr>
          <p:cNvCxnSpPr>
            <a:cxnSpLocks/>
          </p:cNvCxnSpPr>
          <p:nvPr/>
        </p:nvCxnSpPr>
        <p:spPr>
          <a:xfrm flipH="1">
            <a:off x="2991077" y="1459626"/>
            <a:ext cx="1630988" cy="2940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3573F9C2-6A52-4FD2-BFE9-F39C8CF9605C}"/>
              </a:ext>
            </a:extLst>
          </p:cNvPr>
          <p:cNvSpPr txBox="1"/>
          <p:nvPr/>
        </p:nvSpPr>
        <p:spPr>
          <a:xfrm>
            <a:off x="291220" y="4329100"/>
            <a:ext cx="5044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outcoupeled</a:t>
            </a:r>
            <a:r>
              <a:rPr lang="de-DE" b="1" dirty="0"/>
              <a:t> after </a:t>
            </a:r>
            <a:r>
              <a:rPr lang="de-DE" b="1" dirty="0" err="1"/>
              <a:t>twenty</a:t>
            </a:r>
            <a:r>
              <a:rPr lang="de-DE" b="1" dirty="0"/>
              <a:t> </a:t>
            </a:r>
            <a:r>
              <a:rPr lang="de-DE" b="1" dirty="0" err="1"/>
              <a:t>round</a:t>
            </a:r>
            <a:r>
              <a:rPr lang="de-DE" b="1" dirty="0"/>
              <a:t> </a:t>
            </a:r>
            <a:r>
              <a:rPr lang="de-DE" b="1" dirty="0" err="1"/>
              <a:t>trips</a:t>
            </a:r>
            <a:r>
              <a:rPr lang="de-DE" b="1" dirty="0"/>
              <a:t> </a:t>
            </a: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saturated</a:t>
            </a:r>
            <a:r>
              <a:rPr lang="de-DE" b="1" dirty="0"/>
              <a:t>:</a:t>
            </a:r>
            <a:endParaRPr lang="en-GB" b="1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xmlns="" id="{E9A7390F-3D8A-4126-8357-244B96E43DF9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7469" r="6982"/>
          <a:stretch/>
        </p:blipFill>
        <p:spPr bwMode="auto">
          <a:xfrm>
            <a:off x="229589" y="4725758"/>
            <a:ext cx="2559050" cy="1339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xmlns="" id="{FA06F67A-5237-4363-8136-3034CC45A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772" y="3971791"/>
            <a:ext cx="828926" cy="265256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xmlns="" id="{BDC7193F-5509-40B8-97F9-9402E4614004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" r="7096"/>
          <a:stretch/>
        </p:blipFill>
        <p:spPr bwMode="auto">
          <a:xfrm>
            <a:off x="3894724" y="4633241"/>
            <a:ext cx="2505075" cy="1426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146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ATRICKT@8IDHJGMP4VWYY57I" val="642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1338</Words>
  <Application>Microsoft Office PowerPoint</Application>
  <PresentationFormat>Bildschirmpräsentation (4:3)</PresentationFormat>
  <Paragraphs>248</Paragraphs>
  <Slides>18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1_Office Theme</vt:lpstr>
      <vt:lpstr>2_Office Theme</vt:lpstr>
      <vt:lpstr>MASTER</vt:lpstr>
      <vt:lpstr>A Hard X-Ray Free-Electron Laser Oscillator at the European XFEL facility</vt:lpstr>
      <vt:lpstr>XFELO Basic Concept</vt:lpstr>
      <vt:lpstr>XFELO at EuropeanXFEL</vt:lpstr>
      <vt:lpstr>Feasible Parameters</vt:lpstr>
      <vt:lpstr>XFELO Plans at SASE1</vt:lpstr>
      <vt:lpstr>Assuming no errors (and no heat load)</vt:lpstr>
      <vt:lpstr>Assuming no errors, no effective aperture (and no heat load)</vt:lpstr>
      <vt:lpstr>Assuming no errors, no effective aperture (and no heat load)</vt:lpstr>
      <vt:lpstr>Assuming no errors, no effective aperture (and no heat load)</vt:lpstr>
      <vt:lpstr>Assuming no errors, no effective aperture (and no heat load)</vt:lpstr>
      <vt:lpstr>Assuming errors (and no heat load)</vt:lpstr>
      <vt:lpstr>XFELO  Heatload Issues</vt:lpstr>
      <vt:lpstr> Interaction of Electromagnetic radiation with Bragg reflectors </vt:lpstr>
      <vt:lpstr> Interaction of Electromagnetic radiation with Bragg reflectors </vt:lpstr>
      <vt:lpstr> Interaction of Electromagnetic radiation with Bragg reflectors </vt:lpstr>
      <vt:lpstr>XFELO + Heat Load (no dynamical strain)</vt:lpstr>
      <vt:lpstr>XFELO + Heat Load (no dynamical strain)</vt:lpstr>
      <vt:lpstr>Conclusion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Thiessen, Patrick</dc:creator>
  <cp:lastModifiedBy>Bahns, Immo</cp:lastModifiedBy>
  <cp:revision>379</cp:revision>
  <dcterms:created xsi:type="dcterms:W3CDTF">2018-11-30T15:07:03Z</dcterms:created>
  <dcterms:modified xsi:type="dcterms:W3CDTF">2019-11-22T14:30:46Z</dcterms:modified>
</cp:coreProperties>
</file>