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9" r:id="rId3"/>
    <p:sldId id="261" r:id="rId4"/>
    <p:sldId id="262" r:id="rId5"/>
    <p:sldId id="266" r:id="rId6"/>
    <p:sldId id="263" r:id="rId7"/>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charset="2"/>
      <a:buChar char="n"/>
      <a:defRPr sz="900" kern="1200">
        <a:solidFill>
          <a:schemeClr val="tx1"/>
        </a:solidFill>
        <a:latin typeface="Arial" charset="0"/>
        <a:ea typeface="ＭＳ Ｐゴシック" charset="-128"/>
        <a:cs typeface="+mn-cs"/>
      </a:defRPr>
    </a:lvl1pPr>
    <a:lvl2pPr marL="457200" algn="l" rtl="0" fontAlgn="base">
      <a:spcBef>
        <a:spcPct val="20000"/>
      </a:spcBef>
      <a:spcAft>
        <a:spcPct val="0"/>
      </a:spcAft>
      <a:buClr>
        <a:srgbClr val="F8B323"/>
      </a:buClr>
      <a:buFont typeface="Wingdings" charset="2"/>
      <a:buChar char="n"/>
      <a:defRPr sz="900" kern="1200">
        <a:solidFill>
          <a:schemeClr val="tx1"/>
        </a:solidFill>
        <a:latin typeface="Arial" charset="0"/>
        <a:ea typeface="ＭＳ Ｐゴシック" charset="-128"/>
        <a:cs typeface="+mn-cs"/>
      </a:defRPr>
    </a:lvl2pPr>
    <a:lvl3pPr marL="914400" algn="l" rtl="0" fontAlgn="base">
      <a:spcBef>
        <a:spcPct val="20000"/>
      </a:spcBef>
      <a:spcAft>
        <a:spcPct val="0"/>
      </a:spcAft>
      <a:buClr>
        <a:srgbClr val="F8B323"/>
      </a:buClr>
      <a:buFont typeface="Wingdings" charset="2"/>
      <a:buChar char="n"/>
      <a:defRPr sz="900" kern="1200">
        <a:solidFill>
          <a:schemeClr val="tx1"/>
        </a:solidFill>
        <a:latin typeface="Arial" charset="0"/>
        <a:ea typeface="ＭＳ Ｐゴシック" charset="-128"/>
        <a:cs typeface="+mn-cs"/>
      </a:defRPr>
    </a:lvl3pPr>
    <a:lvl4pPr marL="1371600" algn="l" rtl="0" fontAlgn="base">
      <a:spcBef>
        <a:spcPct val="20000"/>
      </a:spcBef>
      <a:spcAft>
        <a:spcPct val="0"/>
      </a:spcAft>
      <a:buClr>
        <a:srgbClr val="F8B323"/>
      </a:buClr>
      <a:buFont typeface="Wingdings" charset="2"/>
      <a:buChar char="n"/>
      <a:defRPr sz="900" kern="1200">
        <a:solidFill>
          <a:schemeClr val="tx1"/>
        </a:solidFill>
        <a:latin typeface="Arial" charset="0"/>
        <a:ea typeface="ＭＳ Ｐゴシック" charset="-128"/>
        <a:cs typeface="+mn-cs"/>
      </a:defRPr>
    </a:lvl4pPr>
    <a:lvl5pPr marL="1828800" algn="l" rtl="0" fontAlgn="base">
      <a:spcBef>
        <a:spcPct val="20000"/>
      </a:spcBef>
      <a:spcAft>
        <a:spcPct val="0"/>
      </a:spcAft>
      <a:buClr>
        <a:srgbClr val="F8B323"/>
      </a:buClr>
      <a:buFont typeface="Wingdings" charset="2"/>
      <a:buChar char="n"/>
      <a:defRPr sz="900" kern="1200">
        <a:solidFill>
          <a:schemeClr val="tx1"/>
        </a:solidFill>
        <a:latin typeface="Arial" charset="0"/>
        <a:ea typeface="ＭＳ Ｐゴシック" charset="-128"/>
        <a:cs typeface="+mn-cs"/>
      </a:defRPr>
    </a:lvl5pPr>
    <a:lvl6pPr marL="2286000" algn="l" defTabSz="914400" rtl="0" eaLnBrk="1" latinLnBrk="0" hangingPunct="1">
      <a:defRPr sz="900" kern="1200">
        <a:solidFill>
          <a:schemeClr val="tx1"/>
        </a:solidFill>
        <a:latin typeface="Arial" charset="0"/>
        <a:ea typeface="ＭＳ Ｐゴシック" charset="-128"/>
        <a:cs typeface="+mn-cs"/>
      </a:defRPr>
    </a:lvl6pPr>
    <a:lvl7pPr marL="2743200" algn="l" defTabSz="914400" rtl="0" eaLnBrk="1" latinLnBrk="0" hangingPunct="1">
      <a:defRPr sz="900" kern="1200">
        <a:solidFill>
          <a:schemeClr val="tx1"/>
        </a:solidFill>
        <a:latin typeface="Arial" charset="0"/>
        <a:ea typeface="ＭＳ Ｐゴシック" charset="-128"/>
        <a:cs typeface="+mn-cs"/>
      </a:defRPr>
    </a:lvl7pPr>
    <a:lvl8pPr marL="3200400" algn="l" defTabSz="914400" rtl="0" eaLnBrk="1" latinLnBrk="0" hangingPunct="1">
      <a:defRPr sz="900" kern="1200">
        <a:solidFill>
          <a:schemeClr val="tx1"/>
        </a:solidFill>
        <a:latin typeface="Arial" charset="0"/>
        <a:ea typeface="ＭＳ Ｐゴシック" charset="-128"/>
        <a:cs typeface="+mn-cs"/>
      </a:defRPr>
    </a:lvl8pPr>
    <a:lvl9pPr marL="3657600" algn="l" defTabSz="914400" rtl="0" eaLnBrk="1" latinLnBrk="0" hangingPunct="1">
      <a:defRPr sz="9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FD930A"/>
    <a:srgbClr val="261748"/>
    <a:srgbClr val="251555"/>
    <a:srgbClr val="626262"/>
    <a:srgbClr val="100F2E"/>
    <a:srgbClr val="23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098" y="120"/>
      </p:cViewPr>
      <p:guideLst>
        <p:guide orient="horz" pos="3956"/>
        <p:guide orient="horz" pos="881"/>
        <p:guide orient="horz" pos="2446"/>
        <p:guide orient="horz" pos="4038"/>
        <p:guide pos="5277"/>
        <p:guide pos="1750"/>
        <p:guide pos="4023"/>
        <p:guide pos="5685"/>
        <p:guide pos="255"/>
        <p:guide pos="5318"/>
        <p:guide pos="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088" y="888"/>
      </p:cViewPr>
      <p:guideLst>
        <p:guide orient="horz" pos="2880"/>
        <p:guide pos="2154"/>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283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ea typeface="ＭＳ Ｐゴシック" pitchFamily="18" charset="-128"/>
                <a:cs typeface="+mn-cs"/>
              </a:defRPr>
            </a:lvl1pPr>
          </a:lstStyle>
          <a:p>
            <a:pPr>
              <a:defRPr/>
            </a:pPr>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ea typeface="ＭＳ Ｐゴシック" pitchFamily="18" charset="-128"/>
                <a:cs typeface="+mn-cs"/>
              </a:defRPr>
            </a:lvl1pPr>
          </a:lstStyle>
          <a:p>
            <a:pPr>
              <a:defRPr/>
            </a:pPr>
            <a:endParaRPr lang="de-DE"/>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ea typeface="ＭＳ Ｐゴシック" pitchFamily="18" charset="-128"/>
                <a:cs typeface="+mn-cs"/>
              </a:defRPr>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smtClean="0"/>
            </a:lvl1pPr>
          </a:lstStyle>
          <a:p>
            <a:pPr>
              <a:defRPr/>
            </a:pPr>
            <a:fld id="{5D9249F9-4FE2-476B-9E52-26101C9CEEA7}" type="slidenum">
              <a:rPr lang="de-DE"/>
              <a:pPr>
                <a:defRPr/>
              </a:pPr>
              <a:t>‹#›</a:t>
            </a:fld>
            <a:endParaRPr lang="de-DE"/>
          </a:p>
        </p:txBody>
      </p:sp>
    </p:spTree>
    <p:extLst>
      <p:ext uri="{BB962C8B-B14F-4D97-AF65-F5344CB8AC3E}">
        <p14:creationId xmlns:p14="http://schemas.microsoft.com/office/powerpoint/2010/main" val="972443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8"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4D719587-26C8-4EEE-9375-1AF5E195B202}" type="slidenum">
              <a:rPr lang="de-DE" sz="1200"/>
              <a:pPr/>
              <a:t>1</a:t>
            </a:fld>
            <a:endParaRPr lang="de-DE" sz="1200"/>
          </a:p>
        </p:txBody>
      </p:sp>
      <p:sp>
        <p:nvSpPr>
          <p:cNvPr id="11267"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8"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marL="228600" indent="-228600" eaLnBrk="1" hangingPunct="1">
              <a:spcBef>
                <a:spcPct val="0"/>
              </a:spcBef>
              <a:spcAft>
                <a:spcPct val="20000"/>
              </a:spcAft>
            </a:pPr>
            <a:r>
              <a:rPr lang="en-GB" sz="1100" b="1" smtClean="0">
                <a:ea typeface="ＭＳ Ｐゴシック" charset="-128"/>
              </a:rPr>
              <a:t>How to edit the title slide</a:t>
            </a:r>
          </a:p>
          <a:p>
            <a:pPr marL="228600" indent="-228600" eaLnBrk="1" hangingPunct="1">
              <a:spcBef>
                <a:spcPct val="0"/>
              </a:spcBef>
              <a:spcAft>
                <a:spcPct val="20000"/>
              </a:spcAft>
            </a:pPr>
            <a:endParaRPr lang="en-GB" sz="1100" smtClean="0">
              <a:ea typeface="ＭＳ Ｐゴシック" charset="-128"/>
            </a:endParaRPr>
          </a:p>
          <a:p>
            <a:pPr marL="228600" indent="-228600" eaLnBrk="1" hangingPunct="1">
              <a:spcBef>
                <a:spcPct val="0"/>
              </a:spcBef>
              <a:spcAft>
                <a:spcPct val="20000"/>
              </a:spcAft>
              <a:buFontTx/>
              <a:buAutoNum type="arabicPeriod"/>
            </a:pPr>
            <a:r>
              <a:rPr lang="en-GB" sz="1100" smtClean="0">
                <a:ea typeface="ＭＳ Ｐゴシック" charset="-128"/>
              </a:rPr>
              <a:t>  Upper area: </a:t>
            </a:r>
            <a:r>
              <a:rPr lang="en-GB" sz="1100" b="1" smtClean="0">
                <a:ea typeface="ＭＳ Ｐゴシック" charset="-128"/>
              </a:rPr>
              <a:t>Title</a:t>
            </a:r>
            <a:r>
              <a:rPr lang="en-GB" sz="1100" smtClean="0">
                <a:ea typeface="ＭＳ Ｐゴシック" charset="-128"/>
              </a:rPr>
              <a:t> of your talk, max. 2 rows of the defined size (55 pt)</a:t>
            </a:r>
          </a:p>
          <a:p>
            <a:pPr marL="228600" indent="-228600" eaLnBrk="1" hangingPunct="1">
              <a:spcBef>
                <a:spcPct val="0"/>
              </a:spcBef>
              <a:spcAft>
                <a:spcPct val="20000"/>
              </a:spcAft>
              <a:buFontTx/>
              <a:buAutoNum type="arabicPeriod"/>
            </a:pPr>
            <a:r>
              <a:rPr lang="en-GB" sz="1100" smtClean="0">
                <a:ea typeface="ＭＳ Ｐゴシック" charset="-128"/>
              </a:rPr>
              <a:t>  Lower area </a:t>
            </a:r>
            <a:r>
              <a:rPr lang="en-GB" sz="1100" b="1" smtClean="0">
                <a:ea typeface="ＭＳ Ｐゴシック" charset="-128"/>
              </a:rPr>
              <a:t>(subtitle):</a:t>
            </a:r>
            <a:r>
              <a:rPr lang="en-GB" sz="1100" smtClean="0">
                <a:ea typeface="ＭＳ Ｐゴシック" charset="-128"/>
              </a:rPr>
              <a:t> Conference/meeting/workshop, location, date, </a:t>
            </a:r>
            <a:br>
              <a:rPr lang="en-GB" sz="1100" smtClean="0">
                <a:ea typeface="ＭＳ Ｐゴシック" charset="-128"/>
              </a:rPr>
            </a:br>
            <a:r>
              <a:rPr lang="en-GB" sz="1100" smtClean="0">
                <a:ea typeface="ＭＳ Ｐゴシック" charset="-128"/>
              </a:rPr>
              <a:t>  your name and affiliation, </a:t>
            </a:r>
            <a:br>
              <a:rPr lang="en-GB" sz="1100" smtClean="0">
                <a:ea typeface="ＭＳ Ｐゴシック" charset="-128"/>
              </a:rPr>
            </a:br>
            <a:r>
              <a:rPr lang="en-GB" sz="1100" smtClean="0">
                <a:ea typeface="ＭＳ Ｐゴシック" charset="-128"/>
              </a:rPr>
              <a:t>  max. 4 rows of the defined size (32 pt)</a:t>
            </a:r>
          </a:p>
          <a:p>
            <a:pPr marL="228600" indent="-228600" eaLnBrk="1" hangingPunct="1">
              <a:spcBef>
                <a:spcPct val="0"/>
              </a:spcBef>
              <a:spcAft>
                <a:spcPct val="20000"/>
              </a:spcAft>
              <a:buFontTx/>
              <a:buAutoNum type="arabicPeriod"/>
            </a:pPr>
            <a:r>
              <a:rPr lang="en-GB" sz="1100" smtClean="0">
                <a:ea typeface="ＭＳ Ｐゴシック" charset="-128"/>
              </a:rPr>
              <a:t> Change the </a:t>
            </a:r>
            <a:r>
              <a:rPr lang="en-GB" sz="1100" b="1" smtClean="0">
                <a:ea typeface="ＭＳ Ｐゴシック" charset="-128"/>
              </a:rPr>
              <a:t>partner logos</a:t>
            </a:r>
            <a:r>
              <a:rPr lang="en-GB" sz="1100" smtClean="0">
                <a:ea typeface="ＭＳ Ｐゴシック" charset="-128"/>
              </a:rPr>
              <a:t> or add others in the last row.</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F46E3AB6-989D-4DD6-A471-67ACF010000B}" type="slidenum">
              <a:rPr lang="de-DE" sz="1200"/>
              <a:pPr/>
              <a:t>2</a:t>
            </a:fld>
            <a:endParaRPr lang="de-DE" sz="1200"/>
          </a:p>
        </p:txBody>
      </p:sp>
      <p:sp>
        <p:nvSpPr>
          <p:cNvPr id="1229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2"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marL="228600" indent="-228600" eaLnBrk="1" hangingPunct="1">
              <a:lnSpc>
                <a:spcPct val="90000"/>
              </a:lnSpc>
              <a:spcBef>
                <a:spcPct val="0"/>
              </a:spcBef>
              <a:spcAft>
                <a:spcPct val="20000"/>
              </a:spcAft>
            </a:pPr>
            <a:r>
              <a:rPr lang="en-GB" b="1" smtClean="0">
                <a:ea typeface="ＭＳ Ｐゴシック" charset="-128"/>
              </a:rPr>
              <a:t>   </a:t>
            </a:r>
            <a:r>
              <a:rPr lang="en-GB" sz="1100" b="1" smtClean="0">
                <a:ea typeface="ＭＳ Ｐゴシック" charset="-128"/>
              </a:rPr>
              <a:t>Before you start</a:t>
            </a:r>
            <a:r>
              <a:rPr lang="en-GB" sz="1100" smtClean="0">
                <a:ea typeface="ＭＳ Ｐゴシック" charset="-128"/>
              </a:rPr>
              <a:t> editing the slides of your talk change to the </a:t>
            </a:r>
            <a:r>
              <a:rPr lang="en-GB" sz="1100" b="1" smtClean="0">
                <a:ea typeface="ＭＳ Ｐゴシック" charset="-128"/>
              </a:rPr>
              <a:t>Master Slide view</a:t>
            </a:r>
            <a:r>
              <a:rPr lang="en-GB" sz="1100" smtClean="0">
                <a:ea typeface="ＭＳ Ｐゴシック" charset="-128"/>
              </a:rPr>
              <a:t>:   </a:t>
            </a:r>
            <a:br>
              <a:rPr lang="en-GB" sz="1100" smtClean="0">
                <a:ea typeface="ＭＳ Ｐゴシック" charset="-128"/>
              </a:rPr>
            </a:br>
            <a:r>
              <a:rPr lang="en-GB" sz="1100" smtClean="0">
                <a:ea typeface="ＭＳ Ｐゴシック" charset="-128"/>
              </a:rPr>
              <a:t>   Menu button “View”,</a:t>
            </a:r>
            <a:r>
              <a:rPr lang="en-GB" sz="1100" smtClean="0">
                <a:ea typeface="ＭＳ Ｐゴシック" charset="-128"/>
                <a:sym typeface="Wingdings" charset="2"/>
              </a:rPr>
              <a:t> Master, Slide Master:</a:t>
            </a:r>
            <a:br>
              <a:rPr lang="en-GB" sz="1100" smtClean="0">
                <a:ea typeface="ＭＳ Ｐゴシック" charset="-128"/>
                <a:sym typeface="Wingdings" charset="2"/>
              </a:rPr>
            </a:br>
            <a:endParaRPr lang="en-GB" sz="1100" smtClean="0">
              <a:ea typeface="ＭＳ Ｐゴシック" charset="-128"/>
              <a:sym typeface="Wingdings" charset="2"/>
            </a:endParaRPr>
          </a:p>
          <a:p>
            <a:pPr marL="228600" indent="-228600" eaLnBrk="1" hangingPunct="1">
              <a:lnSpc>
                <a:spcPct val="90000"/>
              </a:lnSpc>
              <a:spcBef>
                <a:spcPct val="0"/>
              </a:spcBef>
              <a:spcAft>
                <a:spcPct val="20000"/>
              </a:spcAft>
            </a:pPr>
            <a:r>
              <a:rPr lang="en-GB" sz="1100" smtClean="0">
                <a:ea typeface="ＭＳ Ｐゴシック" charset="-128"/>
                <a:sym typeface="Wingdings" charset="2"/>
              </a:rPr>
              <a:t>   </a:t>
            </a:r>
            <a:r>
              <a:rPr lang="en-GB" sz="1100" b="1" smtClean="0">
                <a:ea typeface="ＭＳ Ｐゴシック" charset="-128"/>
                <a:sym typeface="Wingdings" charset="2"/>
              </a:rPr>
              <a:t>Edit the following 2 items in the 1st slide:</a:t>
            </a:r>
            <a:r>
              <a:rPr lang="en-GB" sz="1100" smtClean="0">
                <a:ea typeface="ＭＳ Ｐゴシック" charset="-128"/>
                <a:sym typeface="Wingdings" charset="2"/>
              </a:rPr>
              <a:t/>
            </a:r>
            <a:br>
              <a:rPr lang="en-GB" sz="1100" smtClean="0">
                <a:ea typeface="ＭＳ Ｐゴシック" charset="-128"/>
                <a:sym typeface="Wingdings" charset="2"/>
              </a:rPr>
            </a:br>
            <a:r>
              <a:rPr lang="en-GB" sz="1100" smtClean="0">
                <a:ea typeface="ＭＳ Ｐゴシック" charset="-128"/>
                <a:sym typeface="Wingdings" charset="2"/>
              </a:rPr>
              <a:t>   1)  1st row in the violet header: </a:t>
            </a:r>
            <a:br>
              <a:rPr lang="en-GB" sz="1100" smtClean="0">
                <a:ea typeface="ＭＳ Ｐゴシック" charset="-128"/>
                <a:sym typeface="Wingdings" charset="2"/>
              </a:rPr>
            </a:br>
            <a:r>
              <a:rPr lang="en-GB" sz="1100" smtClean="0">
                <a:ea typeface="ＭＳ Ｐゴシック" charset="-128"/>
                <a:sym typeface="Wingdings" charset="2"/>
              </a:rPr>
              <a:t>       Delete the existent text and write the title of your talk into this text field</a:t>
            </a:r>
            <a:br>
              <a:rPr lang="en-GB" sz="1100" smtClean="0">
                <a:ea typeface="ＭＳ Ｐゴシック" charset="-128"/>
                <a:sym typeface="Wingdings" charset="2"/>
              </a:rPr>
            </a:br>
            <a:r>
              <a:rPr lang="en-GB" sz="1100" smtClean="0">
                <a:ea typeface="ＭＳ Ｐゴシック" charset="-128"/>
                <a:sym typeface="Wingdings" charset="2"/>
              </a:rPr>
              <a:t>   2)  The 2 rows in the footer area: Delete the text and write the information </a:t>
            </a:r>
            <a:br>
              <a:rPr lang="en-GB" sz="1100" smtClean="0">
                <a:ea typeface="ＭＳ Ｐゴシック" charset="-128"/>
                <a:sym typeface="Wingdings" charset="2"/>
              </a:rPr>
            </a:br>
            <a:r>
              <a:rPr lang="en-GB" sz="1100" smtClean="0">
                <a:ea typeface="ＭＳ Ｐゴシック" charset="-128"/>
                <a:sym typeface="Wingdings" charset="2"/>
              </a:rPr>
              <a:t>       regarding your talk (same as on the Title Slide) into this text field.  </a:t>
            </a:r>
            <a:br>
              <a:rPr lang="en-GB" sz="1100" smtClean="0">
                <a:ea typeface="ＭＳ Ｐゴシック" charset="-128"/>
                <a:sym typeface="Wingdings" charset="2"/>
              </a:rPr>
            </a:br>
            <a:endParaRPr lang="en-GB" sz="1100" smtClean="0">
              <a:ea typeface="ＭＳ Ｐゴシック" charset="-128"/>
              <a:sym typeface="Wingdings" charset="2"/>
            </a:endParaRPr>
          </a:p>
          <a:p>
            <a:pPr marL="228600" indent="-228600" eaLnBrk="1" hangingPunct="1">
              <a:lnSpc>
                <a:spcPct val="90000"/>
              </a:lnSpc>
              <a:spcBef>
                <a:spcPct val="0"/>
              </a:spcBef>
              <a:spcAft>
                <a:spcPct val="20000"/>
              </a:spcAft>
            </a:pPr>
            <a:r>
              <a:rPr lang="en-GB" sz="1100" smtClean="0">
                <a:ea typeface="ＭＳ Ｐゴシック" charset="-128"/>
                <a:sym typeface="Wingdings" charset="2"/>
              </a:rPr>
              <a:t>   If you want to use more </a:t>
            </a:r>
            <a:r>
              <a:rPr lang="en-GB" sz="1100" b="1" smtClean="0">
                <a:ea typeface="ＭＳ Ｐゴシック" charset="-128"/>
                <a:sym typeface="Wingdings" charset="2"/>
              </a:rPr>
              <a:t>partner logos</a:t>
            </a:r>
            <a:r>
              <a:rPr lang="en-GB" sz="1100" smtClean="0">
                <a:ea typeface="ＭＳ Ｐゴシック" charset="-128"/>
                <a:sym typeface="Wingdings" charset="2"/>
              </a:rPr>
              <a:t> position them left </a:t>
            </a:r>
            <a:br>
              <a:rPr lang="en-GB" sz="1100" smtClean="0">
                <a:ea typeface="ＭＳ Ｐゴシック" charset="-128"/>
                <a:sym typeface="Wingdings" charset="2"/>
              </a:rPr>
            </a:br>
            <a:r>
              <a:rPr lang="en-GB" sz="1100" smtClean="0">
                <a:ea typeface="ＭＳ Ｐゴシック" charset="-128"/>
                <a:sym typeface="Wingdings" charset="2"/>
              </a:rPr>
              <a:t>   beside the DESY logo in the footer area </a:t>
            </a:r>
            <a:br>
              <a:rPr lang="en-GB" sz="1100" smtClean="0">
                <a:ea typeface="ＭＳ Ｐゴシック" charset="-128"/>
                <a:sym typeface="Wingdings" charset="2"/>
              </a:rPr>
            </a:br>
            <a:r>
              <a:rPr lang="en-GB" sz="1100" smtClean="0">
                <a:ea typeface="ＭＳ Ｐゴシック" charset="-128"/>
                <a:sym typeface="Wingdings" charset="2"/>
              </a:rPr>
              <a:t>   </a:t>
            </a:r>
            <a:r>
              <a:rPr lang="en-GB" sz="1100" b="1" smtClean="0">
                <a:ea typeface="ＭＳ Ｐゴシック" charset="-128"/>
                <a:sym typeface="Wingdings" charset="2"/>
              </a:rPr>
              <a:t>Close Master View</a:t>
            </a:r>
            <a:endParaRPr lang="en-GB" sz="1100" b="1" smtClean="0">
              <a:ea typeface="ＭＳ Ｐゴシック" charset="-128"/>
            </a:endParaRPr>
          </a:p>
          <a:p>
            <a:pPr marL="228600" indent="-228600" eaLnBrk="1" hangingPunct="1">
              <a:lnSpc>
                <a:spcPct val="90000"/>
              </a:lnSpc>
              <a:spcBef>
                <a:spcPct val="0"/>
              </a:spcBef>
              <a:spcAft>
                <a:spcPct val="20000"/>
              </a:spcAft>
            </a:pPr>
            <a:endParaRPr lang="en-US" sz="1100" smtClean="0">
              <a:ea typeface="ＭＳ Ｐゴシック" charset="-128"/>
              <a:sym typeface="Wingdings" charset="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p:spPr>
        <p:txBody>
          <a:bodyPr/>
          <a:lstStyle/>
          <a:p>
            <a:pPr>
              <a:buFont typeface="Wingdings" pitchFamily="2" charset="2"/>
              <a:buChar char="n"/>
              <a:defRPr/>
            </a:pPr>
            <a:endParaRPr lang="en-US">
              <a:ea typeface="ＭＳ Ｐゴシック" pitchFamily="18" charset="-128"/>
            </a:endParaRPr>
          </a:p>
        </p:txBody>
      </p:sp>
      <p:sp>
        <p:nvSpPr>
          <p:cNvPr id="5" name="Rectangle 82"/>
          <p:cNvSpPr>
            <a:spLocks noChangeArrowheads="1"/>
          </p:cNvSpPr>
          <p:nvPr userDrawn="1"/>
        </p:nvSpPr>
        <p:spPr bwMode="auto">
          <a:xfrm>
            <a:off x="8448675" y="119063"/>
            <a:ext cx="569913" cy="903287"/>
          </a:xfrm>
          <a:prstGeom prst="rect">
            <a:avLst/>
          </a:prstGeom>
          <a:solidFill>
            <a:schemeClr val="hlink"/>
          </a:solidFill>
          <a:ln w="9525">
            <a:solidFill>
              <a:srgbClr val="261748"/>
            </a:solidFill>
            <a:miter lim="800000"/>
            <a:headEnd/>
            <a:tailEnd/>
          </a:ln>
        </p:spPr>
        <p:txBody>
          <a:bodyPr wrap="none" anchor="ctr"/>
          <a:lstStyle/>
          <a:p>
            <a:pPr>
              <a:buFont typeface="Wingdings" pitchFamily="2" charset="2"/>
              <a:buChar char="n"/>
              <a:defRPr/>
            </a:pPr>
            <a:endParaRPr lang="en-US">
              <a:ea typeface="ＭＳ Ｐゴシック" pitchFamily="18" charset="-128"/>
            </a:endParaRPr>
          </a:p>
        </p:txBody>
      </p:sp>
      <p:pic>
        <p:nvPicPr>
          <p:cNvPr id="6" name="Picture 83" descr="logo-XFEL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85"/>
          <p:cNvSpPr>
            <a:spLocks noChangeShapeType="1"/>
          </p:cNvSpPr>
          <p:nvPr userDrawn="1"/>
        </p:nvSpPr>
        <p:spPr bwMode="auto">
          <a:xfrm>
            <a:off x="115888" y="6477000"/>
            <a:ext cx="8904287" cy="0"/>
          </a:xfrm>
          <a:prstGeom prst="line">
            <a:avLst/>
          </a:prstGeom>
          <a:noFill/>
          <a:ln w="12700">
            <a:solidFill>
              <a:schemeClr val="hlink"/>
            </a:solidFill>
            <a:round/>
            <a:headEnd/>
            <a:tailEnd/>
          </a:ln>
          <a:effectLst/>
        </p:spPr>
        <p:txBody>
          <a:bodyPr/>
          <a:lstStyle/>
          <a:p>
            <a:pPr>
              <a:buFont typeface="Wingdings" pitchFamily="2" charset="2"/>
              <a:buChar char="n"/>
              <a:defRPr/>
            </a:pPr>
            <a:endParaRPr lang="en-US">
              <a:ea typeface="ＭＳ Ｐゴシック" pitchFamily="18" charset="-128"/>
            </a:endParaRPr>
          </a:p>
        </p:txBody>
      </p:sp>
      <p:pic>
        <p:nvPicPr>
          <p:cNvPr id="8"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4" name="Rectangle 84"/>
          <p:cNvSpPr>
            <a:spLocks noGrp="1" noChangeArrowheads="1"/>
          </p:cNvSpPr>
          <p:nvPr>
            <p:ph type="subTitle" sz="quarter" idx="1"/>
          </p:nvPr>
        </p:nvSpPr>
        <p:spPr>
          <a:xfrm>
            <a:off x="942975" y="3411538"/>
            <a:ext cx="7258050" cy="2868612"/>
          </a:xfrm>
          <a:ln w="28575"/>
        </p:spPr>
        <p:txBody>
          <a:bodyPr lIns="91440" tIns="45720" bIns="0"/>
          <a:lstStyle>
            <a:lvl1pPr marL="0" indent="0" algn="ctr">
              <a:buFont typeface="Wingdings" pitchFamily="2" charset="2"/>
              <a:buNone/>
              <a:defRPr sz="3200">
                <a:solidFill>
                  <a:schemeClr val="hlink"/>
                </a:solidFill>
              </a:defRPr>
            </a:lvl1pPr>
          </a:lstStyle>
          <a:p>
            <a:r>
              <a:rPr lang="en-GB"/>
              <a:t>Subtitle format (max. 4 lines)</a:t>
            </a:r>
          </a:p>
          <a:p>
            <a:r>
              <a:rPr lang="en-GB"/>
              <a:t>(conference, location, name of the speaker, date)</a:t>
            </a:r>
          </a:p>
          <a:p>
            <a:r>
              <a:rPr lang="en-GB"/>
              <a:t>You are in the slide master view: Don’t edit here!</a:t>
            </a:r>
          </a:p>
        </p:txBody>
      </p:sp>
      <p:sp>
        <p:nvSpPr>
          <p:cNvPr id="10326" name="Rectangle 86"/>
          <p:cNvSpPr>
            <a:spLocks noGrp="1" noChangeArrowheads="1"/>
          </p:cNvSpPr>
          <p:nvPr>
            <p:ph type="ctrTitle" sz="quarter"/>
          </p:nvPr>
        </p:nvSpPr>
        <p:spPr>
          <a:xfrm>
            <a:off x="939800" y="1314450"/>
            <a:ext cx="7251700" cy="1844675"/>
          </a:xfrm>
        </p:spPr>
        <p:txBody>
          <a:bodyPr lIns="91440" bIns="45720" anchor="ctr"/>
          <a:lstStyle>
            <a:lvl1pPr algn="ctr">
              <a:defRPr sz="5500" b="0">
                <a:solidFill>
                  <a:schemeClr val="hlink"/>
                </a:solidFill>
              </a:defRPr>
            </a:lvl1pPr>
          </a:lstStyle>
          <a:p>
            <a:r>
              <a:rPr lang="en-GB"/>
              <a:t>Title format (max. 2 lines), don’t edit here</a:t>
            </a:r>
          </a:p>
        </p:txBody>
      </p:sp>
    </p:spTree>
    <p:extLst>
      <p:ext uri="{BB962C8B-B14F-4D97-AF65-F5344CB8AC3E}">
        <p14:creationId xmlns:p14="http://schemas.microsoft.com/office/powerpoint/2010/main" val="9918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sldNum" sz="quarter" idx="10"/>
          </p:nvPr>
        </p:nvSpPr>
        <p:spPr>
          <a:ln/>
        </p:spPr>
        <p:txBody>
          <a:bodyPr/>
          <a:lstStyle>
            <a:lvl1pPr>
              <a:defRPr/>
            </a:lvl1pPr>
          </a:lstStyle>
          <a:p>
            <a:pPr>
              <a:defRPr/>
            </a:pPr>
            <a:fld id="{3CC0C1E5-BA91-4E92-AF22-F84A8F985E1A}" type="slidenum">
              <a:rPr lang="en-GB"/>
              <a:pPr>
                <a:defRPr/>
              </a:pPr>
              <a:t>‹#›</a:t>
            </a:fld>
            <a:endParaRPr lang="en-GB"/>
          </a:p>
        </p:txBody>
      </p:sp>
    </p:spTree>
    <p:extLst>
      <p:ext uri="{BB962C8B-B14F-4D97-AF65-F5344CB8AC3E}">
        <p14:creationId xmlns:p14="http://schemas.microsoft.com/office/powerpoint/2010/main" val="324623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13488" y="541338"/>
            <a:ext cx="2063750" cy="5265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541338"/>
            <a:ext cx="6043613" cy="5265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sldNum" sz="quarter" idx="10"/>
          </p:nvPr>
        </p:nvSpPr>
        <p:spPr>
          <a:ln/>
        </p:spPr>
        <p:txBody>
          <a:bodyPr/>
          <a:lstStyle>
            <a:lvl1pPr>
              <a:defRPr/>
            </a:lvl1pPr>
          </a:lstStyle>
          <a:p>
            <a:pPr>
              <a:defRPr/>
            </a:pPr>
            <a:fld id="{5D5D2A2B-0F61-4F71-899B-100714326048}" type="slidenum">
              <a:rPr lang="en-GB"/>
              <a:pPr>
                <a:defRPr/>
              </a:pPr>
              <a:t>‹#›</a:t>
            </a:fld>
            <a:endParaRPr lang="en-GB"/>
          </a:p>
        </p:txBody>
      </p:sp>
    </p:spTree>
    <p:extLst>
      <p:ext uri="{BB962C8B-B14F-4D97-AF65-F5344CB8AC3E}">
        <p14:creationId xmlns:p14="http://schemas.microsoft.com/office/powerpoint/2010/main" val="26407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sldNum" sz="quarter" idx="10"/>
          </p:nvPr>
        </p:nvSpPr>
        <p:spPr>
          <a:ln/>
        </p:spPr>
        <p:txBody>
          <a:bodyPr/>
          <a:lstStyle>
            <a:lvl1pPr>
              <a:defRPr/>
            </a:lvl1pPr>
          </a:lstStyle>
          <a:p>
            <a:pPr>
              <a:defRPr/>
            </a:pPr>
            <a:fld id="{57F17373-7C45-4563-BAB1-D7F59A214E86}" type="slidenum">
              <a:rPr lang="en-GB"/>
              <a:pPr>
                <a:defRPr/>
              </a:pPr>
              <a:t>‹#›</a:t>
            </a:fld>
            <a:endParaRPr lang="en-GB"/>
          </a:p>
        </p:txBody>
      </p:sp>
    </p:spTree>
    <p:extLst>
      <p:ext uri="{BB962C8B-B14F-4D97-AF65-F5344CB8AC3E}">
        <p14:creationId xmlns:p14="http://schemas.microsoft.com/office/powerpoint/2010/main" val="2304587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6"/>
          <p:cNvSpPr>
            <a:spLocks noGrp="1" noChangeArrowheads="1"/>
          </p:cNvSpPr>
          <p:nvPr>
            <p:ph type="sldNum" sz="quarter" idx="10"/>
          </p:nvPr>
        </p:nvSpPr>
        <p:spPr>
          <a:ln/>
        </p:spPr>
        <p:txBody>
          <a:bodyPr/>
          <a:lstStyle>
            <a:lvl1pPr>
              <a:defRPr/>
            </a:lvl1pPr>
          </a:lstStyle>
          <a:p>
            <a:pPr>
              <a:defRPr/>
            </a:pPr>
            <a:fld id="{9ADEA8CA-A295-4F14-AF18-6D459BD33FD3}" type="slidenum">
              <a:rPr lang="en-GB"/>
              <a:pPr>
                <a:defRPr/>
              </a:pPr>
              <a:t>‹#›</a:t>
            </a:fld>
            <a:endParaRPr lang="en-GB"/>
          </a:p>
        </p:txBody>
      </p:sp>
    </p:spTree>
    <p:extLst>
      <p:ext uri="{BB962C8B-B14F-4D97-AF65-F5344CB8AC3E}">
        <p14:creationId xmlns:p14="http://schemas.microsoft.com/office/powerpoint/2010/main" val="6175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47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482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6"/>
          <p:cNvSpPr>
            <a:spLocks noGrp="1" noChangeArrowheads="1"/>
          </p:cNvSpPr>
          <p:nvPr>
            <p:ph type="sldNum" sz="quarter" idx="10"/>
          </p:nvPr>
        </p:nvSpPr>
        <p:spPr>
          <a:ln/>
        </p:spPr>
        <p:txBody>
          <a:bodyPr/>
          <a:lstStyle>
            <a:lvl1pPr>
              <a:defRPr/>
            </a:lvl1pPr>
          </a:lstStyle>
          <a:p>
            <a:pPr>
              <a:defRPr/>
            </a:pPr>
            <a:fld id="{1F994EE0-54D9-4078-8F7C-37BE9429E558}" type="slidenum">
              <a:rPr lang="en-GB"/>
              <a:pPr>
                <a:defRPr/>
              </a:pPr>
              <a:t>‹#›</a:t>
            </a:fld>
            <a:endParaRPr lang="en-GB"/>
          </a:p>
        </p:txBody>
      </p:sp>
    </p:spTree>
    <p:extLst>
      <p:ext uri="{BB962C8B-B14F-4D97-AF65-F5344CB8AC3E}">
        <p14:creationId xmlns:p14="http://schemas.microsoft.com/office/powerpoint/2010/main" val="417969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6"/>
          <p:cNvSpPr>
            <a:spLocks noGrp="1" noChangeArrowheads="1"/>
          </p:cNvSpPr>
          <p:nvPr>
            <p:ph type="sldNum" sz="quarter" idx="10"/>
          </p:nvPr>
        </p:nvSpPr>
        <p:spPr>
          <a:ln/>
        </p:spPr>
        <p:txBody>
          <a:bodyPr/>
          <a:lstStyle>
            <a:lvl1pPr>
              <a:defRPr/>
            </a:lvl1pPr>
          </a:lstStyle>
          <a:p>
            <a:pPr>
              <a:defRPr/>
            </a:pPr>
            <a:fld id="{369C327F-B07E-476E-9609-C0054CF6FE3E}" type="slidenum">
              <a:rPr lang="en-GB"/>
              <a:pPr>
                <a:defRPr/>
              </a:pPr>
              <a:t>‹#›</a:t>
            </a:fld>
            <a:endParaRPr lang="en-GB"/>
          </a:p>
        </p:txBody>
      </p:sp>
    </p:spTree>
    <p:extLst>
      <p:ext uri="{BB962C8B-B14F-4D97-AF65-F5344CB8AC3E}">
        <p14:creationId xmlns:p14="http://schemas.microsoft.com/office/powerpoint/2010/main" val="94012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6"/>
          <p:cNvSpPr>
            <a:spLocks noGrp="1" noChangeArrowheads="1"/>
          </p:cNvSpPr>
          <p:nvPr>
            <p:ph type="sldNum" sz="quarter" idx="10"/>
          </p:nvPr>
        </p:nvSpPr>
        <p:spPr>
          <a:ln/>
        </p:spPr>
        <p:txBody>
          <a:bodyPr/>
          <a:lstStyle>
            <a:lvl1pPr>
              <a:defRPr/>
            </a:lvl1pPr>
          </a:lstStyle>
          <a:p>
            <a:pPr>
              <a:defRPr/>
            </a:pPr>
            <a:fld id="{FD9F6AD2-4984-4578-9C9D-9060AB4CC087}" type="slidenum">
              <a:rPr lang="en-GB"/>
              <a:pPr>
                <a:defRPr/>
              </a:pPr>
              <a:t>‹#›</a:t>
            </a:fld>
            <a:endParaRPr lang="en-GB"/>
          </a:p>
        </p:txBody>
      </p:sp>
    </p:spTree>
    <p:extLst>
      <p:ext uri="{BB962C8B-B14F-4D97-AF65-F5344CB8AC3E}">
        <p14:creationId xmlns:p14="http://schemas.microsoft.com/office/powerpoint/2010/main" val="21279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6"/>
          <p:cNvSpPr>
            <a:spLocks noGrp="1" noChangeArrowheads="1"/>
          </p:cNvSpPr>
          <p:nvPr>
            <p:ph type="sldNum" sz="quarter" idx="10"/>
          </p:nvPr>
        </p:nvSpPr>
        <p:spPr>
          <a:ln/>
        </p:spPr>
        <p:txBody>
          <a:bodyPr/>
          <a:lstStyle>
            <a:lvl1pPr>
              <a:defRPr/>
            </a:lvl1pPr>
          </a:lstStyle>
          <a:p>
            <a:pPr>
              <a:defRPr/>
            </a:pPr>
            <a:fld id="{BEEA722D-3E0C-4D84-98FC-0E720C5F1DEB}" type="slidenum">
              <a:rPr lang="en-GB"/>
              <a:pPr>
                <a:defRPr/>
              </a:pPr>
              <a:t>‹#›</a:t>
            </a:fld>
            <a:endParaRPr lang="en-GB"/>
          </a:p>
        </p:txBody>
      </p:sp>
    </p:spTree>
    <p:extLst>
      <p:ext uri="{BB962C8B-B14F-4D97-AF65-F5344CB8AC3E}">
        <p14:creationId xmlns:p14="http://schemas.microsoft.com/office/powerpoint/2010/main" val="265096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sldNum" sz="quarter" idx="10"/>
          </p:nvPr>
        </p:nvSpPr>
        <p:spPr>
          <a:ln/>
        </p:spPr>
        <p:txBody>
          <a:bodyPr/>
          <a:lstStyle>
            <a:lvl1pPr>
              <a:defRPr/>
            </a:lvl1pPr>
          </a:lstStyle>
          <a:p>
            <a:pPr>
              <a:defRPr/>
            </a:pPr>
            <a:fld id="{80EA3CDD-1459-43FF-9B57-F4EC8B13F33D}" type="slidenum">
              <a:rPr lang="en-GB"/>
              <a:pPr>
                <a:defRPr/>
              </a:pPr>
              <a:t>‹#›</a:t>
            </a:fld>
            <a:endParaRPr lang="en-GB"/>
          </a:p>
        </p:txBody>
      </p:sp>
    </p:spTree>
    <p:extLst>
      <p:ext uri="{BB962C8B-B14F-4D97-AF65-F5344CB8AC3E}">
        <p14:creationId xmlns:p14="http://schemas.microsoft.com/office/powerpoint/2010/main" val="102684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sldNum" sz="quarter" idx="10"/>
          </p:nvPr>
        </p:nvSpPr>
        <p:spPr>
          <a:ln/>
        </p:spPr>
        <p:txBody>
          <a:bodyPr/>
          <a:lstStyle>
            <a:lvl1pPr>
              <a:defRPr/>
            </a:lvl1pPr>
          </a:lstStyle>
          <a:p>
            <a:pPr>
              <a:defRPr/>
            </a:pPr>
            <a:fld id="{67FCB353-FED9-4C4F-A7F1-BFB7CCE69D42}" type="slidenum">
              <a:rPr lang="en-GB"/>
              <a:pPr>
                <a:defRPr/>
              </a:pPr>
              <a:t>‹#›</a:t>
            </a:fld>
            <a:endParaRPr lang="en-GB"/>
          </a:p>
        </p:txBody>
      </p:sp>
    </p:spTree>
    <p:extLst>
      <p:ext uri="{BB962C8B-B14F-4D97-AF65-F5344CB8AC3E}">
        <p14:creationId xmlns:p14="http://schemas.microsoft.com/office/powerpoint/2010/main" val="1474495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4" descr="Undulator_final_nurh#50DE97_recht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4000" tIns="45720" rIns="54000" bIns="18000" numCol="1" anchor="b" anchorCtr="0" compatLnSpc="1">
            <a:prstTxWarp prst="textNoShape">
              <a:avLst/>
            </a:prstTxWarp>
          </a:bodyPr>
          <a:lstStyle>
            <a:lvl1pPr algn="ctr" eaLnBrk="0" hangingPunct="0">
              <a:spcBef>
                <a:spcPct val="0"/>
              </a:spcBef>
              <a:buClrTx/>
              <a:buFontTx/>
              <a:buNone/>
              <a:defRPr sz="1000" b="1" smtClean="0">
                <a:solidFill>
                  <a:schemeClr val="bg1"/>
                </a:solidFill>
              </a:defRPr>
            </a:lvl1pPr>
          </a:lstStyle>
          <a:p>
            <a:pPr>
              <a:defRPr/>
            </a:pPr>
            <a:fld id="{A6F0860D-1C4C-436F-A9DF-8C6E81561F99}" type="slidenum">
              <a:rPr lang="en-GB"/>
              <a:pPr>
                <a:defRPr/>
              </a:pPr>
              <a:t>‹#›</a:t>
            </a:fld>
            <a:endParaRPr lang="en-GB"/>
          </a:p>
        </p:txBody>
      </p:sp>
      <p:sp>
        <p:nvSpPr>
          <p:cNvPr id="1144" name="Line 120"/>
          <p:cNvSpPr>
            <a:spLocks noChangeShapeType="1"/>
          </p:cNvSpPr>
          <p:nvPr userDrawn="1"/>
        </p:nvSpPr>
        <p:spPr bwMode="auto">
          <a:xfrm>
            <a:off x="115888" y="6477000"/>
            <a:ext cx="8904287" cy="0"/>
          </a:xfrm>
          <a:prstGeom prst="line">
            <a:avLst/>
          </a:prstGeom>
          <a:noFill/>
          <a:ln w="12700">
            <a:solidFill>
              <a:schemeClr val="hlink"/>
            </a:solidFill>
            <a:round/>
            <a:headEnd/>
            <a:tailEnd/>
          </a:ln>
          <a:effectLst/>
        </p:spPr>
        <p:txBody>
          <a:bodyPr/>
          <a:lstStyle/>
          <a:p>
            <a:pPr>
              <a:buFont typeface="Wingdings" pitchFamily="2" charset="2"/>
              <a:buChar char="n"/>
              <a:defRPr/>
            </a:pPr>
            <a:endParaRPr lang="en-US">
              <a:ea typeface="ＭＳ Ｐゴシック" pitchFamily="18" charset="-128"/>
            </a:endParaRPr>
          </a:p>
        </p:txBody>
      </p:sp>
      <p:sp>
        <p:nvSpPr>
          <p:cNvPr id="1146" name="Rectangle 122"/>
          <p:cNvSpPr>
            <a:spLocks noChangeArrowheads="1"/>
          </p:cNvSpPr>
          <p:nvPr userDrawn="1"/>
        </p:nvSpPr>
        <p:spPr bwMode="auto">
          <a:xfrm>
            <a:off x="1093788" y="114300"/>
            <a:ext cx="7283450" cy="915988"/>
          </a:xfrm>
          <a:prstGeom prst="rect">
            <a:avLst/>
          </a:prstGeom>
          <a:solidFill>
            <a:schemeClr val="hlink"/>
          </a:solidFill>
          <a:ln w="9525">
            <a:noFill/>
            <a:miter lim="800000"/>
            <a:headEnd/>
            <a:tailEnd/>
          </a:ln>
        </p:spPr>
        <p:txBody>
          <a:bodyPr wrap="none" anchor="ctr"/>
          <a:lstStyle/>
          <a:p>
            <a:pPr algn="ctr" eaLnBrk="0" hangingPunct="0">
              <a:spcBef>
                <a:spcPct val="0"/>
              </a:spcBef>
              <a:buClrTx/>
              <a:buFontTx/>
              <a:buNone/>
              <a:defRPr/>
            </a:pPr>
            <a:endParaRPr lang="en-GB" sz="2400">
              <a:ea typeface="ＭＳ Ｐゴシック" pitchFamily="18" charset="-128"/>
            </a:endParaRPr>
          </a:p>
        </p:txBody>
      </p:sp>
      <p:sp>
        <p:nvSpPr>
          <p:cNvPr id="1147" name="Text Box 123"/>
          <p:cNvSpPr txBox="1">
            <a:spLocks noChangeArrowheads="1"/>
          </p:cNvSpPr>
          <p:nvPr userDrawn="1"/>
        </p:nvSpPr>
        <p:spPr bwMode="auto">
          <a:xfrm>
            <a:off x="1093788" y="114300"/>
            <a:ext cx="6629400" cy="193675"/>
          </a:xfrm>
          <a:prstGeom prst="rect">
            <a:avLst/>
          </a:prstGeom>
          <a:noFill/>
          <a:ln w="9525">
            <a:noFill/>
            <a:miter lim="800000"/>
            <a:headEnd/>
            <a:tailEnd/>
          </a:ln>
        </p:spPr>
        <p:txBody>
          <a:bodyPr lIns="79200" tIns="0" rIns="46800" bIns="0" anchor="b"/>
          <a:lstStyle/>
          <a:p>
            <a:pPr eaLnBrk="0" hangingPunct="0">
              <a:lnSpc>
                <a:spcPct val="110000"/>
              </a:lnSpc>
              <a:spcBef>
                <a:spcPct val="50000"/>
              </a:spcBef>
              <a:buClrTx/>
              <a:buFontTx/>
              <a:buNone/>
              <a:defRPr/>
            </a:pPr>
            <a:r>
              <a:rPr lang="en-GB" sz="1000" dirty="0">
                <a:solidFill>
                  <a:schemeClr val="bg1"/>
                </a:solidFill>
                <a:ea typeface="ＭＳ Ｐゴシック" pitchFamily="18" charset="-128"/>
              </a:rPr>
              <a:t>PPR </a:t>
            </a:r>
            <a:r>
              <a:rPr lang="en-GB" sz="1000" dirty="0" smtClean="0">
                <a:solidFill>
                  <a:schemeClr val="bg1"/>
                </a:solidFill>
                <a:ea typeface="ＭＳ Ｐゴシック" pitchFamily="18" charset="-128"/>
              </a:rPr>
              <a:t>2016-3</a:t>
            </a:r>
            <a:endParaRPr lang="en-GB" sz="1000" dirty="0">
              <a:solidFill>
                <a:schemeClr val="bg1"/>
              </a:solidFill>
              <a:ea typeface="ＭＳ Ｐゴシック" pitchFamily="18" charset="-128"/>
            </a:endParaRPr>
          </a:p>
        </p:txBody>
      </p:sp>
      <p:pic>
        <p:nvPicPr>
          <p:cNvPr id="1031" name="Picture 127" descr="logo-XFEL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smtClean="0"/>
              <a:t>Slide title: Don’t edit here!</a:t>
            </a:r>
          </a:p>
        </p:txBody>
      </p:sp>
      <p:sp>
        <p:nvSpPr>
          <p:cNvPr id="1033"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0" rIns="91440" bIns="45720" numCol="1" anchor="t" anchorCtr="0" compatLnSpc="1">
            <a:prstTxWarp prst="textNoShape">
              <a:avLst/>
            </a:prstTxWarp>
          </a:bodyPr>
          <a:lstStyle/>
          <a:p>
            <a:pPr lvl="0"/>
            <a:r>
              <a:rPr lang="en-GB" dirty="0" smtClean="0"/>
              <a:t>text format – don’t edit!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159" name="Text Box 135"/>
          <p:cNvSpPr txBox="1">
            <a:spLocks noChangeArrowheads="1"/>
          </p:cNvSpPr>
          <p:nvPr userDrawn="1"/>
        </p:nvSpPr>
        <p:spPr bwMode="auto">
          <a:xfrm>
            <a:off x="88075" y="6537325"/>
            <a:ext cx="8001000" cy="244475"/>
          </a:xfrm>
          <a:prstGeom prst="rect">
            <a:avLst/>
          </a:prstGeom>
          <a:noFill/>
          <a:ln w="9525">
            <a:noFill/>
            <a:miter lim="800000"/>
            <a:headEnd/>
            <a:tailEnd/>
          </a:ln>
        </p:spPr>
        <p:txBody>
          <a:bodyPr>
            <a:spAutoFit/>
          </a:bodyPr>
          <a:lstStyle/>
          <a:p>
            <a:pPr>
              <a:spcBef>
                <a:spcPct val="0"/>
              </a:spcBef>
              <a:buClrTx/>
              <a:buFontTx/>
              <a:buNone/>
              <a:defRPr/>
            </a:pPr>
            <a:r>
              <a:rPr lang="en-GB" sz="1000" dirty="0">
                <a:solidFill>
                  <a:srgbClr val="000000"/>
                </a:solidFill>
                <a:latin typeface="Helvetica" charset="0"/>
              </a:rPr>
              <a:t>WP-X, Speaker Name		 XFEL Project Progress Report </a:t>
            </a:r>
            <a:r>
              <a:rPr lang="en-GB" sz="1000" dirty="0" smtClean="0">
                <a:solidFill>
                  <a:srgbClr val="000000"/>
                </a:solidFill>
                <a:latin typeface="Helvetica" charset="0"/>
              </a:rPr>
              <a:t>(2016-3)</a:t>
            </a:r>
            <a:endParaRPr lang="en-GB" sz="1800" dirty="0">
              <a:solidFill>
                <a:srgbClr val="000000"/>
              </a:solidFill>
              <a:latin typeface="Helvetica" charset="0"/>
            </a:endParaRP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chemeClr val="bg1"/>
          </a:solidFill>
          <a:latin typeface="+mj-lt"/>
          <a:ea typeface="+mj-ea"/>
          <a:cs typeface="ＭＳ Ｐゴシック" charset="-128"/>
        </a:defRPr>
      </a:lvl1pPr>
      <a:lvl2pPr algn="l" rtl="0" eaLnBrk="0" fontAlgn="base" hangingPunct="0">
        <a:spcBef>
          <a:spcPct val="0"/>
        </a:spcBef>
        <a:spcAft>
          <a:spcPct val="0"/>
        </a:spcAft>
        <a:defRPr sz="2400" b="1">
          <a:solidFill>
            <a:schemeClr val="bg1"/>
          </a:solidFill>
          <a:latin typeface="Arial" charset="0"/>
          <a:ea typeface="ＭＳ Ｐゴシック" pitchFamily="18" charset="-128"/>
          <a:cs typeface="ＭＳ Ｐゴシック" charset="-128"/>
        </a:defRPr>
      </a:lvl2pPr>
      <a:lvl3pPr algn="l" rtl="0" eaLnBrk="0" fontAlgn="base" hangingPunct="0">
        <a:spcBef>
          <a:spcPct val="0"/>
        </a:spcBef>
        <a:spcAft>
          <a:spcPct val="0"/>
        </a:spcAft>
        <a:defRPr sz="2400" b="1">
          <a:solidFill>
            <a:schemeClr val="bg1"/>
          </a:solidFill>
          <a:latin typeface="Arial" charset="0"/>
          <a:ea typeface="ＭＳ Ｐゴシック" pitchFamily="18" charset="-128"/>
          <a:cs typeface="ＭＳ Ｐゴシック" charset="-128"/>
        </a:defRPr>
      </a:lvl3pPr>
      <a:lvl4pPr algn="l" rtl="0" eaLnBrk="0" fontAlgn="base" hangingPunct="0">
        <a:spcBef>
          <a:spcPct val="0"/>
        </a:spcBef>
        <a:spcAft>
          <a:spcPct val="0"/>
        </a:spcAft>
        <a:defRPr sz="2400" b="1">
          <a:solidFill>
            <a:schemeClr val="bg1"/>
          </a:solidFill>
          <a:latin typeface="Arial" charset="0"/>
          <a:ea typeface="ＭＳ Ｐゴシック" pitchFamily="18" charset="-128"/>
          <a:cs typeface="ＭＳ Ｐゴシック" charset="-128"/>
        </a:defRPr>
      </a:lvl4pPr>
      <a:lvl5pPr algn="l" rtl="0" eaLnBrk="0" fontAlgn="base" hangingPunct="0">
        <a:spcBef>
          <a:spcPct val="0"/>
        </a:spcBef>
        <a:spcAft>
          <a:spcPct val="0"/>
        </a:spcAft>
        <a:defRPr sz="2400" b="1">
          <a:solidFill>
            <a:schemeClr val="bg1"/>
          </a:solidFill>
          <a:latin typeface="Arial" charset="0"/>
          <a:ea typeface="ＭＳ Ｐゴシック" pitchFamily="18" charset="-128"/>
          <a:cs typeface="ＭＳ Ｐゴシック" charset="-128"/>
        </a:defRPr>
      </a:lvl5pPr>
      <a:lvl6pPr marL="457200" algn="l" rtl="0" fontAlgn="base">
        <a:spcBef>
          <a:spcPct val="0"/>
        </a:spcBef>
        <a:spcAft>
          <a:spcPct val="0"/>
        </a:spcAft>
        <a:defRPr sz="2400" b="1">
          <a:solidFill>
            <a:schemeClr val="bg1"/>
          </a:solidFill>
          <a:latin typeface="Arial" charset="0"/>
          <a:ea typeface="ＭＳ Ｐゴシック" pitchFamily="18" charset="-128"/>
        </a:defRPr>
      </a:lvl6pPr>
      <a:lvl7pPr marL="914400" algn="l" rtl="0" fontAlgn="base">
        <a:spcBef>
          <a:spcPct val="0"/>
        </a:spcBef>
        <a:spcAft>
          <a:spcPct val="0"/>
        </a:spcAft>
        <a:defRPr sz="2400" b="1">
          <a:solidFill>
            <a:schemeClr val="bg1"/>
          </a:solidFill>
          <a:latin typeface="Arial" charset="0"/>
          <a:ea typeface="ＭＳ Ｐゴシック" pitchFamily="18" charset="-128"/>
        </a:defRPr>
      </a:lvl7pPr>
      <a:lvl8pPr marL="1371600" algn="l" rtl="0" fontAlgn="base">
        <a:spcBef>
          <a:spcPct val="0"/>
        </a:spcBef>
        <a:spcAft>
          <a:spcPct val="0"/>
        </a:spcAft>
        <a:defRPr sz="2400" b="1">
          <a:solidFill>
            <a:schemeClr val="bg1"/>
          </a:solidFill>
          <a:latin typeface="Arial" charset="0"/>
          <a:ea typeface="ＭＳ Ｐゴシック" pitchFamily="18" charset="-128"/>
        </a:defRPr>
      </a:lvl8pPr>
      <a:lvl9pPr marL="1828800" algn="l" rtl="0" fontAlgn="base">
        <a:spcBef>
          <a:spcPct val="0"/>
        </a:spcBef>
        <a:spcAft>
          <a:spcPct val="0"/>
        </a:spcAft>
        <a:defRPr sz="2400" b="1">
          <a:solidFill>
            <a:schemeClr val="bg1"/>
          </a:solidFill>
          <a:latin typeface="Arial" charset="0"/>
          <a:ea typeface="ＭＳ Ｐゴシック" pitchFamily="18" charset="-128"/>
        </a:defRPr>
      </a:lvl9pPr>
    </p:titleStyle>
    <p:bodyStyle>
      <a:lvl1pPr marL="298450" indent="-298450" algn="l" rtl="0" eaLnBrk="0" fontAlgn="base" hangingPunct="0">
        <a:spcBef>
          <a:spcPct val="20000"/>
        </a:spcBef>
        <a:spcAft>
          <a:spcPct val="0"/>
        </a:spcAft>
        <a:buClr>
          <a:schemeClr val="accent2"/>
        </a:buClr>
        <a:buSzPct val="80000"/>
        <a:buFont typeface="Wingdings" charset="2"/>
        <a:buChar char="n"/>
        <a:defRPr sz="2400">
          <a:solidFill>
            <a:schemeClr val="tx2"/>
          </a:solidFill>
          <a:latin typeface="+mn-lt"/>
          <a:ea typeface="+mn-ea"/>
          <a:cs typeface="ＭＳ Ｐゴシック" charset="-128"/>
        </a:defRPr>
      </a:lvl1pPr>
      <a:lvl2pPr marL="558800" indent="-258763" algn="l" rtl="0" eaLnBrk="0" fontAlgn="base" hangingPunct="0">
        <a:spcBef>
          <a:spcPct val="20000"/>
        </a:spcBef>
        <a:spcAft>
          <a:spcPct val="0"/>
        </a:spcAft>
        <a:buClr>
          <a:schemeClr val="accent1"/>
        </a:buClr>
        <a:buFont typeface="Wingdings" charset="2"/>
        <a:buChar char="§"/>
        <a:defRPr sz="2400">
          <a:solidFill>
            <a:schemeClr val="tx2"/>
          </a:solidFill>
          <a:latin typeface="+mn-lt"/>
          <a:ea typeface="+mn-ea"/>
        </a:defRPr>
      </a:lvl2pPr>
      <a:lvl3pPr marL="817563" indent="-257175" algn="l" rtl="0" eaLnBrk="0" fontAlgn="base" hangingPunct="0">
        <a:spcBef>
          <a:spcPct val="20000"/>
        </a:spcBef>
        <a:spcAft>
          <a:spcPct val="0"/>
        </a:spcAft>
        <a:buClr>
          <a:schemeClr val="folHlink"/>
        </a:buClr>
        <a:buSzPct val="60000"/>
        <a:buFont typeface="Wingdings" charset="2"/>
        <a:buChar char=""/>
        <a:defRPr sz="2400">
          <a:solidFill>
            <a:schemeClr val="tx2"/>
          </a:solidFill>
          <a:latin typeface="+mn-lt"/>
          <a:ea typeface="+mn-ea"/>
        </a:defRPr>
      </a:lvl3pPr>
      <a:lvl4pPr marL="1077913" indent="-258763" algn="l" rtl="0" eaLnBrk="0" fontAlgn="base" hangingPunct="0">
        <a:spcBef>
          <a:spcPct val="20000"/>
        </a:spcBef>
        <a:spcAft>
          <a:spcPct val="0"/>
        </a:spcAft>
        <a:buClr>
          <a:schemeClr val="hlink"/>
        </a:buClr>
        <a:buFont typeface="Wingdings" charset="2"/>
        <a:buChar char="§"/>
        <a:defRPr sz="2400">
          <a:solidFill>
            <a:srgbClr val="100F2E"/>
          </a:solidFill>
          <a:latin typeface="+mn-lt"/>
          <a:ea typeface="+mn-ea"/>
        </a:defRPr>
      </a:lvl4pPr>
      <a:lvl5pPr marL="1312863" indent="-223838" algn="l" rtl="0" eaLnBrk="0" fontAlgn="base" hangingPunct="0">
        <a:spcBef>
          <a:spcPct val="20000"/>
        </a:spcBef>
        <a:spcAft>
          <a:spcPct val="0"/>
        </a:spcAft>
        <a:buClr>
          <a:schemeClr val="folHlink"/>
        </a:buClr>
        <a:buChar char="»"/>
        <a:defRPr sz="2400">
          <a:solidFill>
            <a:srgbClr val="100F2E"/>
          </a:solidFill>
          <a:latin typeface="+mn-lt"/>
          <a:ea typeface="+mn-ea"/>
        </a:defRPr>
      </a:lvl5pPr>
      <a:lvl6pPr marL="1770063" indent="-223838" algn="l" rtl="0" fontAlgn="base">
        <a:spcBef>
          <a:spcPct val="20000"/>
        </a:spcBef>
        <a:spcAft>
          <a:spcPct val="0"/>
        </a:spcAft>
        <a:buClr>
          <a:schemeClr val="folHlink"/>
        </a:buClr>
        <a:buChar char="»"/>
        <a:defRPr sz="2400">
          <a:solidFill>
            <a:srgbClr val="100F2E"/>
          </a:solidFill>
          <a:latin typeface="+mn-lt"/>
          <a:ea typeface="+mn-ea"/>
        </a:defRPr>
      </a:lvl6pPr>
      <a:lvl7pPr marL="2227263" indent="-223838" algn="l" rtl="0" fontAlgn="base">
        <a:spcBef>
          <a:spcPct val="20000"/>
        </a:spcBef>
        <a:spcAft>
          <a:spcPct val="0"/>
        </a:spcAft>
        <a:buClr>
          <a:schemeClr val="folHlink"/>
        </a:buClr>
        <a:buChar char="»"/>
        <a:defRPr sz="2400">
          <a:solidFill>
            <a:srgbClr val="100F2E"/>
          </a:solidFill>
          <a:latin typeface="+mn-lt"/>
          <a:ea typeface="+mn-ea"/>
        </a:defRPr>
      </a:lvl7pPr>
      <a:lvl8pPr marL="2684463" indent="-223838" algn="l" rtl="0" fontAlgn="base">
        <a:spcBef>
          <a:spcPct val="20000"/>
        </a:spcBef>
        <a:spcAft>
          <a:spcPct val="0"/>
        </a:spcAft>
        <a:buClr>
          <a:schemeClr val="folHlink"/>
        </a:buClr>
        <a:buChar char="»"/>
        <a:defRPr sz="2400">
          <a:solidFill>
            <a:srgbClr val="100F2E"/>
          </a:solidFill>
          <a:latin typeface="+mn-lt"/>
          <a:ea typeface="+mn-ea"/>
        </a:defRPr>
      </a:lvl8pPr>
      <a:lvl9pPr marL="3141663" indent="-223838" algn="l" rtl="0" fontAlgn="base">
        <a:spcBef>
          <a:spcPct val="20000"/>
        </a:spcBef>
        <a:spcAft>
          <a:spcPct val="0"/>
        </a:spcAft>
        <a:buClr>
          <a:schemeClr val="folHlink"/>
        </a:buClr>
        <a:buChar char="»"/>
        <a:defRPr sz="2400">
          <a:solidFill>
            <a:srgbClr val="100F2E"/>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xfel.desy.de/xpo/mspe4xfel/howto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ndico.desy.de/categoryDisplay.py?categId=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881063" y="5043488"/>
            <a:ext cx="7283450" cy="1233487"/>
          </a:xfrm>
          <a:ln w="9525"/>
        </p:spPr>
        <p:txBody>
          <a:bodyPr/>
          <a:lstStyle/>
          <a:p>
            <a:pPr eaLnBrk="1" hangingPunct="1">
              <a:buFont typeface="Wingdings" charset="2"/>
              <a:buNone/>
            </a:pPr>
            <a:r>
              <a:rPr lang="en-GB" dirty="0" smtClean="0"/>
              <a:t>presented by</a:t>
            </a:r>
          </a:p>
        </p:txBody>
      </p:sp>
      <p:sp>
        <p:nvSpPr>
          <p:cNvPr id="3075" name="Rectangle 18"/>
          <p:cNvSpPr>
            <a:spLocks noGrp="1" noChangeArrowheads="1"/>
          </p:cNvSpPr>
          <p:nvPr>
            <p:ph type="ctrTitle"/>
          </p:nvPr>
        </p:nvSpPr>
        <p:spPr>
          <a:xfrm>
            <a:off x="570898" y="1765300"/>
            <a:ext cx="7918450" cy="2906713"/>
          </a:xfrm>
          <a:noFill/>
        </p:spPr>
        <p:txBody>
          <a:bodyPr/>
          <a:lstStyle/>
          <a:p>
            <a:pPr eaLnBrk="1" hangingPunct="1"/>
            <a:r>
              <a:rPr lang="en-US" sz="3600" b="1" dirty="0" smtClean="0"/>
              <a:t>WP-X</a:t>
            </a:r>
            <a:br>
              <a:rPr lang="en-US" sz="3600" b="1" dirty="0" smtClean="0"/>
            </a:br>
            <a:r>
              <a:rPr lang="en-US" sz="4900" b="1" dirty="0" smtClean="0"/>
              <a:t> </a:t>
            </a:r>
            <a:br>
              <a:rPr lang="en-US" sz="4900" b="1" dirty="0" smtClean="0"/>
            </a:br>
            <a:r>
              <a:rPr lang="en-US" sz="3600" b="1" dirty="0" smtClean="0"/>
              <a:t>XFEL Project Progress Report</a:t>
            </a:r>
            <a:br>
              <a:rPr lang="en-US" sz="3600" b="1" dirty="0" smtClean="0"/>
            </a:br>
            <a:r>
              <a:rPr lang="en-US" sz="3600" b="1" dirty="0" smtClean="0"/>
              <a:t>(2016-3)</a:t>
            </a:r>
            <a:br>
              <a:rPr lang="en-US" sz="3600" b="1" dirty="0" smtClean="0"/>
            </a:br>
            <a:endParaRPr lang="en-GB" sz="3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6F024603-50EC-45A7-88E9-780BAF159FCE}" type="slidenum">
              <a:rPr lang="en-GB" sz="1000">
                <a:solidFill>
                  <a:schemeClr val="bg1"/>
                </a:solidFill>
              </a:rPr>
              <a:pPr/>
              <a:t>2</a:t>
            </a:fld>
            <a:endParaRPr lang="en-GB" sz="1000">
              <a:solidFill>
                <a:schemeClr val="bg1"/>
              </a:solidFill>
            </a:endParaRPr>
          </a:p>
        </p:txBody>
      </p:sp>
      <p:sp>
        <p:nvSpPr>
          <p:cNvPr id="4099" name="Rectangle 2"/>
          <p:cNvSpPr>
            <a:spLocks noGrp="1" noChangeArrowheads="1"/>
          </p:cNvSpPr>
          <p:nvPr>
            <p:ph type="title"/>
          </p:nvPr>
        </p:nvSpPr>
        <p:spPr>
          <a:xfrm>
            <a:off x="1093788" y="476250"/>
            <a:ext cx="6613525" cy="738188"/>
          </a:xfrm>
        </p:spPr>
        <p:txBody>
          <a:bodyPr/>
          <a:lstStyle/>
          <a:p>
            <a:pPr algn="ctr" eaLnBrk="1" hangingPunct="1"/>
            <a:r>
              <a:rPr lang="en-US" sz="2000" dirty="0" smtClean="0"/>
              <a:t>Comparison of forecast and achieved progress: </a:t>
            </a:r>
            <a:br>
              <a:rPr lang="en-US" sz="2000" dirty="0" smtClean="0"/>
            </a:br>
            <a:r>
              <a:rPr lang="en-US" sz="2000" dirty="0" smtClean="0"/>
              <a:t>August 16 </a:t>
            </a:r>
            <a:r>
              <a:rPr lang="en-US" sz="2000" dirty="0" smtClean="0">
                <a:sym typeface="Wingdings" pitchFamily="2" charset="2"/>
              </a:rPr>
              <a:t></a:t>
            </a:r>
            <a:r>
              <a:rPr lang="en-US" sz="2000" dirty="0" smtClean="0"/>
              <a:t> November 16</a:t>
            </a:r>
            <a:br>
              <a:rPr lang="en-US" sz="2000" dirty="0" smtClean="0"/>
            </a:br>
            <a:endParaRPr lang="en-GB" sz="2000" dirty="0" smtClean="0"/>
          </a:p>
        </p:txBody>
      </p:sp>
      <p:sp>
        <p:nvSpPr>
          <p:cNvPr id="4100" name="Rectangle 15"/>
          <p:cNvSpPr>
            <a:spLocks noGrp="1" noChangeAspect="1" noChangeArrowheads="1"/>
          </p:cNvSpPr>
          <p:nvPr>
            <p:ph type="body" idx="1"/>
          </p:nvPr>
        </p:nvSpPr>
        <p:spPr>
          <a:xfrm>
            <a:off x="112713" y="1290638"/>
            <a:ext cx="8778875" cy="4459287"/>
          </a:xfrm>
        </p:spPr>
        <p:txBody>
          <a:bodyPr/>
          <a:lstStyle/>
          <a:p>
            <a:pPr eaLnBrk="1" hangingPunct="1"/>
            <a:r>
              <a:rPr lang="en-US" dirty="0" smtClean="0"/>
              <a:t>please use this slide to</a:t>
            </a:r>
          </a:p>
          <a:p>
            <a:pPr lvl="1" eaLnBrk="1" hangingPunct="1"/>
            <a:r>
              <a:rPr lang="en-US" dirty="0"/>
              <a:t>l</a:t>
            </a:r>
            <a:r>
              <a:rPr lang="en-US" dirty="0" smtClean="0"/>
              <a:t>ist the WP activities, which have been scheduled for the period above</a:t>
            </a:r>
          </a:p>
          <a:p>
            <a:pPr lvl="1" eaLnBrk="1" hangingPunct="1"/>
            <a:r>
              <a:rPr lang="en-US" dirty="0" smtClean="0"/>
              <a:t>provide information to which extent these activities are completed</a:t>
            </a:r>
          </a:p>
          <a:p>
            <a:pPr eaLnBrk="1" hangingPunct="1"/>
            <a:r>
              <a:rPr lang="en-US" i="1" dirty="0" smtClean="0">
                <a:solidFill>
                  <a:srgbClr val="FD930A"/>
                </a:solidFill>
              </a:rPr>
              <a:t>this refers to block C) and F) of your Status Report</a:t>
            </a:r>
          </a:p>
          <a:p>
            <a:pPr lvl="1" eaLnBrk="1" hangingPunct="1"/>
            <a:r>
              <a:rPr lang="en-US" i="1" dirty="0" smtClean="0">
                <a:solidFill>
                  <a:srgbClr val="FD930A"/>
                </a:solidFill>
              </a:rPr>
              <a:t>you can </a:t>
            </a:r>
            <a:r>
              <a:rPr lang="en-US" b="1" i="1" dirty="0" smtClean="0">
                <a:solidFill>
                  <a:srgbClr val="FD930A"/>
                </a:solidFill>
              </a:rPr>
              <a:t>use </a:t>
            </a:r>
            <a:r>
              <a:rPr lang="en-US" b="1" i="1" dirty="0" err="1" smtClean="0">
                <a:solidFill>
                  <a:srgbClr val="FD930A"/>
                </a:solidFill>
              </a:rPr>
              <a:t>copy&amp;paste</a:t>
            </a:r>
            <a:r>
              <a:rPr lang="en-US" b="1" i="1" dirty="0" smtClean="0">
                <a:solidFill>
                  <a:srgbClr val="FD930A"/>
                </a:solidFill>
              </a:rPr>
              <a:t>!</a:t>
            </a:r>
          </a:p>
          <a:p>
            <a:pPr eaLnBrk="1" hangingPunct="1"/>
            <a:endParaRPr lang="en-GB" b="1" i="1" dirty="0" smtClean="0">
              <a:solidFill>
                <a:srgbClr val="FD930A"/>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9C4C6F08-9B1E-41A3-93A4-1C0175097541}" type="slidenum">
              <a:rPr lang="en-GB" sz="1000">
                <a:solidFill>
                  <a:schemeClr val="bg1"/>
                </a:solidFill>
              </a:rPr>
              <a:pPr/>
              <a:t>3</a:t>
            </a:fld>
            <a:endParaRPr lang="en-GB" sz="1000">
              <a:solidFill>
                <a:schemeClr val="bg1"/>
              </a:solidFill>
            </a:endParaRPr>
          </a:p>
        </p:txBody>
      </p:sp>
      <p:sp>
        <p:nvSpPr>
          <p:cNvPr id="5123" name="Rectangle 2"/>
          <p:cNvSpPr>
            <a:spLocks noGrp="1" noChangeArrowheads="1"/>
          </p:cNvSpPr>
          <p:nvPr>
            <p:ph type="title"/>
          </p:nvPr>
        </p:nvSpPr>
        <p:spPr>
          <a:xfrm>
            <a:off x="1093788" y="315913"/>
            <a:ext cx="7283450" cy="962025"/>
          </a:xfrm>
        </p:spPr>
        <p:txBody>
          <a:bodyPr/>
          <a:lstStyle/>
          <a:p>
            <a:pPr algn="ctr" eaLnBrk="1" hangingPunct="1"/>
            <a:r>
              <a:rPr lang="en-US" sz="2000" dirty="0" smtClean="0"/>
              <a:t>Reasons and Impact for schedule deviations</a:t>
            </a:r>
            <a:br>
              <a:rPr lang="en-US" sz="2000" dirty="0" smtClean="0"/>
            </a:br>
            <a:r>
              <a:rPr lang="en-US" sz="2000" dirty="0" smtClean="0"/>
              <a:t>August 16 </a:t>
            </a:r>
            <a:r>
              <a:rPr lang="en-US" sz="2000" dirty="0" smtClean="0">
                <a:sym typeface="Wingdings" pitchFamily="2" charset="2"/>
              </a:rPr>
              <a:t></a:t>
            </a:r>
            <a:r>
              <a:rPr lang="en-US" sz="2000" dirty="0" smtClean="0"/>
              <a:t> November 16</a:t>
            </a:r>
            <a:br>
              <a:rPr lang="en-US" sz="2000" dirty="0" smtClean="0"/>
            </a:br>
            <a:endParaRPr lang="en-US" sz="2000" dirty="0" smtClean="0"/>
          </a:p>
        </p:txBody>
      </p:sp>
      <p:sp>
        <p:nvSpPr>
          <p:cNvPr id="5124" name="Rectangle 3"/>
          <p:cNvSpPr>
            <a:spLocks noGrp="1" noChangeAspect="1" noChangeArrowheads="1"/>
          </p:cNvSpPr>
          <p:nvPr>
            <p:ph type="body" idx="1"/>
          </p:nvPr>
        </p:nvSpPr>
        <p:spPr>
          <a:xfrm>
            <a:off x="117475" y="1347788"/>
            <a:ext cx="8821738" cy="4459287"/>
          </a:xfrm>
        </p:spPr>
        <p:txBody>
          <a:bodyPr/>
          <a:lstStyle/>
          <a:p>
            <a:pPr eaLnBrk="1" hangingPunct="1"/>
            <a:r>
              <a:rPr lang="en-US" dirty="0" smtClean="0"/>
              <a:t>Only for activities that have been completed much in advance or which are not yet completed:</a:t>
            </a:r>
          </a:p>
          <a:p>
            <a:pPr lvl="1" eaLnBrk="1" hangingPunct="1"/>
            <a:r>
              <a:rPr lang="en-US" dirty="0" smtClean="0"/>
              <a:t>Please use this slide to provide briefly your assessment, why activities have been completed in advance, resp. why activities got delayed. (e.g. due to sufficient or missing manpower, problems with deliveries, organizational issues etc.)</a:t>
            </a:r>
          </a:p>
          <a:p>
            <a:pPr lvl="1" eaLnBrk="1" hangingPunct="1"/>
            <a:r>
              <a:rPr lang="en-US" dirty="0" smtClean="0"/>
              <a:t>make sure you list the impact possible delays have</a:t>
            </a:r>
          </a:p>
          <a:p>
            <a:pPr eaLnBrk="1" hangingPunct="1"/>
            <a:r>
              <a:rPr lang="en-US" i="1" dirty="0" smtClean="0">
                <a:solidFill>
                  <a:srgbClr val="FD930A"/>
                </a:solidFill>
              </a:rPr>
              <a:t>this refers to comments to block C) of your Status Report</a:t>
            </a:r>
          </a:p>
          <a:p>
            <a:pPr lvl="1" eaLnBrk="1" hangingPunct="1"/>
            <a:r>
              <a:rPr lang="en-US" i="1" dirty="0">
                <a:solidFill>
                  <a:srgbClr val="FD930A"/>
                </a:solidFill>
              </a:rPr>
              <a:t>you can </a:t>
            </a:r>
            <a:r>
              <a:rPr lang="en-US" b="1" i="1" dirty="0">
                <a:solidFill>
                  <a:srgbClr val="FD930A"/>
                </a:solidFill>
              </a:rPr>
              <a:t>use </a:t>
            </a:r>
            <a:r>
              <a:rPr lang="en-US" b="1" i="1" dirty="0" err="1">
                <a:solidFill>
                  <a:srgbClr val="FD930A"/>
                </a:solidFill>
              </a:rPr>
              <a:t>copy&amp;paste</a:t>
            </a:r>
            <a:r>
              <a:rPr lang="en-US" b="1" i="1" dirty="0">
                <a:solidFill>
                  <a:srgbClr val="FD930A"/>
                </a:solidFill>
              </a:rPr>
              <a:t>!</a:t>
            </a:r>
          </a:p>
          <a:p>
            <a:pPr marL="300037" lvl="1" indent="0" eaLnBrk="1" hangingPunct="1">
              <a:buNone/>
            </a:pPr>
            <a:endParaRPr lang="en-US" i="1" dirty="0" smtClean="0">
              <a:solidFill>
                <a:srgbClr val="FD930A"/>
              </a:solidFill>
            </a:endParaRPr>
          </a:p>
          <a:p>
            <a:pPr eaLnBrk="1" hangingPunct="1"/>
            <a:endParaRPr lang="en-GB"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3955D087-8860-49C0-AA20-852CFE196075}" type="slidenum">
              <a:rPr lang="en-GB" sz="1000">
                <a:solidFill>
                  <a:schemeClr val="bg1"/>
                </a:solidFill>
              </a:rPr>
              <a:pPr/>
              <a:t>4</a:t>
            </a:fld>
            <a:endParaRPr lang="en-GB" sz="1000">
              <a:solidFill>
                <a:schemeClr val="bg1"/>
              </a:solidFill>
            </a:endParaRPr>
          </a:p>
        </p:txBody>
      </p:sp>
      <p:sp>
        <p:nvSpPr>
          <p:cNvPr id="6147" name="Rectangle 2"/>
          <p:cNvSpPr>
            <a:spLocks noGrp="1" noChangeArrowheads="1"/>
          </p:cNvSpPr>
          <p:nvPr>
            <p:ph type="title"/>
          </p:nvPr>
        </p:nvSpPr>
        <p:spPr/>
        <p:txBody>
          <a:bodyPr/>
          <a:lstStyle/>
          <a:p>
            <a:pPr algn="ctr" eaLnBrk="1" hangingPunct="1"/>
            <a:r>
              <a:rPr lang="en-US" sz="2000" dirty="0" smtClean="0"/>
              <a:t>Activities and milestones scheduled for</a:t>
            </a:r>
            <a:br>
              <a:rPr lang="en-US" sz="2000" dirty="0" smtClean="0"/>
            </a:br>
            <a:r>
              <a:rPr lang="en-US" sz="2000" dirty="0" smtClean="0"/>
              <a:t>the next half year</a:t>
            </a:r>
          </a:p>
        </p:txBody>
      </p:sp>
      <p:sp>
        <p:nvSpPr>
          <p:cNvPr id="6148" name="Rectangle 3"/>
          <p:cNvSpPr>
            <a:spLocks noGrp="1" noChangeAspect="1" noChangeArrowheads="1"/>
          </p:cNvSpPr>
          <p:nvPr>
            <p:ph type="body" idx="1"/>
          </p:nvPr>
        </p:nvSpPr>
        <p:spPr>
          <a:xfrm>
            <a:off x="117475" y="1347788"/>
            <a:ext cx="8809038" cy="4459287"/>
          </a:xfrm>
        </p:spPr>
        <p:txBody>
          <a:bodyPr/>
          <a:lstStyle/>
          <a:p>
            <a:pPr eaLnBrk="1" hangingPunct="1"/>
            <a:r>
              <a:rPr lang="en-US" dirty="0" smtClean="0"/>
              <a:t>Please use this slide for a brief overview, which activities and milestones are scheduled for the 6 month period</a:t>
            </a:r>
          </a:p>
          <a:p>
            <a:pPr eaLnBrk="1" hangingPunct="1"/>
            <a:r>
              <a:rPr lang="en-US" dirty="0" smtClean="0"/>
              <a:t>Remember that you can extract this info from you project plan using the Show Reporting Milestone view</a:t>
            </a:r>
          </a:p>
          <a:p>
            <a:pPr lvl="1" eaLnBrk="1" hangingPunct="1"/>
            <a:r>
              <a:rPr lang="en-US" dirty="0" smtClean="0"/>
              <a:t>see </a:t>
            </a:r>
            <a:r>
              <a:rPr lang="en-US" dirty="0" smtClean="0">
                <a:hlinkClick r:id="rId2"/>
              </a:rPr>
              <a:t>http://xfel.desy.de/xpo/mspe4xfel/howtos/</a:t>
            </a:r>
            <a:r>
              <a:rPr lang="en-US" dirty="0" smtClean="0"/>
              <a:t> </a:t>
            </a:r>
          </a:p>
          <a:p>
            <a:pPr lvl="1" eaLnBrk="1" hangingPunct="1"/>
            <a:r>
              <a:rPr lang="en-US" dirty="0" smtClean="0"/>
              <a:t>and select </a:t>
            </a:r>
            <a:r>
              <a:rPr lang="en-US" i="1" dirty="0" err="1" smtClean="0"/>
              <a:t>Howto</a:t>
            </a:r>
            <a:r>
              <a:rPr lang="en-US" i="1" dirty="0" smtClean="0"/>
              <a:t>: extract reporting milestones for presentation</a:t>
            </a:r>
            <a:r>
              <a:rPr lang="en-US" dirty="0" smtClean="0"/>
              <a:t> </a:t>
            </a:r>
          </a:p>
          <a:p>
            <a:pPr eaLnBrk="1" hangingPunct="1"/>
            <a:r>
              <a:rPr lang="en-US" i="1" dirty="0" smtClean="0">
                <a:solidFill>
                  <a:srgbClr val="FD930A"/>
                </a:solidFill>
              </a:rPr>
              <a:t>this refers to block C) and G) of your Status Report</a:t>
            </a:r>
          </a:p>
          <a:p>
            <a:pPr lvl="1" eaLnBrk="1" hangingPunct="1"/>
            <a:r>
              <a:rPr lang="en-US" i="1" dirty="0">
                <a:solidFill>
                  <a:srgbClr val="FD930A"/>
                </a:solidFill>
              </a:rPr>
              <a:t>you can </a:t>
            </a:r>
            <a:r>
              <a:rPr lang="en-US" b="1" i="1" dirty="0">
                <a:solidFill>
                  <a:srgbClr val="FD930A"/>
                </a:solidFill>
              </a:rPr>
              <a:t>use </a:t>
            </a:r>
            <a:r>
              <a:rPr lang="en-US" b="1" i="1" dirty="0" err="1">
                <a:solidFill>
                  <a:srgbClr val="FD930A"/>
                </a:solidFill>
              </a:rPr>
              <a:t>copy&amp;paste</a:t>
            </a:r>
            <a:r>
              <a:rPr lang="en-US" b="1" i="1" dirty="0">
                <a:solidFill>
                  <a:srgbClr val="FD930A"/>
                </a:solidFill>
              </a:rPr>
              <a:t>!</a:t>
            </a:r>
          </a:p>
          <a:p>
            <a:pPr marL="300037" lvl="1" indent="0" eaLnBrk="1" hangingPunct="1">
              <a:buNone/>
            </a:pPr>
            <a:endParaRPr lang="en-US" i="1" dirty="0" smtClean="0">
              <a:solidFill>
                <a:srgbClr val="FD930A"/>
              </a:solidFill>
            </a:endParaRPr>
          </a:p>
          <a:p>
            <a:pPr eaLnBrk="1" hangingPunct="1"/>
            <a:endParaRPr lang="en-GB" i="1" dirty="0" smtClean="0">
              <a:solidFill>
                <a:srgbClr val="FD930A"/>
              </a:solidFill>
            </a:endParaRP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 Schedule: Ready for </a:t>
            </a:r>
            <a:r>
              <a:rPr lang="en-US" dirty="0" smtClean="0"/>
              <a:t>Beam</a:t>
            </a:r>
            <a:endParaRPr lang="en-US" dirty="0"/>
          </a:p>
        </p:txBody>
      </p:sp>
      <p:sp>
        <p:nvSpPr>
          <p:cNvPr id="3" name="Content Placeholder 2"/>
          <p:cNvSpPr>
            <a:spLocks noGrp="1"/>
          </p:cNvSpPr>
          <p:nvPr>
            <p:ph idx="1"/>
          </p:nvPr>
        </p:nvSpPr>
        <p:spPr>
          <a:xfrm>
            <a:off x="155574" y="2503488"/>
            <a:ext cx="8734425" cy="4459287"/>
          </a:xfrm>
        </p:spPr>
        <p:txBody>
          <a:bodyPr/>
          <a:lstStyle/>
          <a:p>
            <a:pPr eaLnBrk="1" hangingPunct="1"/>
            <a:r>
              <a:rPr lang="en-GB" altLang="de-DE" sz="2000" dirty="0" smtClean="0"/>
              <a:t>XS1</a:t>
            </a:r>
            <a:r>
              <a:rPr lang="en-GB" altLang="de-DE" sz="2000" dirty="0"/>
              <a:t> </a:t>
            </a:r>
            <a:r>
              <a:rPr lang="en-GB" altLang="de-DE" sz="2000" dirty="0"/>
              <a:t>r</a:t>
            </a:r>
            <a:r>
              <a:rPr lang="en-GB" altLang="de-DE" sz="2000" dirty="0" smtClean="0"/>
              <a:t>eady </a:t>
            </a:r>
            <a:r>
              <a:rPr lang="en-GB" altLang="de-DE" sz="2000" dirty="0"/>
              <a:t>for Beam </a:t>
            </a:r>
            <a:r>
              <a:rPr lang="en-GB" altLang="de-DE" sz="2000" dirty="0" smtClean="0"/>
              <a:t>12</a:t>
            </a:r>
            <a:r>
              <a:rPr lang="en-GB" altLang="de-DE" sz="2000" dirty="0" smtClean="0"/>
              <a:t>/2016</a:t>
            </a:r>
            <a:endParaRPr lang="en-GB" altLang="de-DE" sz="2000" dirty="0"/>
          </a:p>
          <a:p>
            <a:pPr eaLnBrk="1" hangingPunct="1"/>
            <a:r>
              <a:rPr lang="en-GB" altLang="de-DE" sz="2000" dirty="0" smtClean="0"/>
              <a:t>North Branch ready to accept electron beam: 28.02.2017</a:t>
            </a:r>
            <a:endParaRPr lang="en-GB" altLang="de-DE" sz="2000" dirty="0"/>
          </a:p>
          <a:p>
            <a:pPr eaLnBrk="1" hangingPunct="1"/>
            <a:endParaRPr lang="en-GB" altLang="de-DE" sz="2000" dirty="0" smtClean="0"/>
          </a:p>
        </p:txBody>
      </p:sp>
      <p:sp>
        <p:nvSpPr>
          <p:cNvPr id="4" name="Slide Number Placeholder 3"/>
          <p:cNvSpPr>
            <a:spLocks noGrp="1"/>
          </p:cNvSpPr>
          <p:nvPr>
            <p:ph type="sldNum" sz="quarter" idx="10"/>
          </p:nvPr>
        </p:nvSpPr>
        <p:spPr/>
        <p:txBody>
          <a:bodyPr/>
          <a:lstStyle/>
          <a:p>
            <a:pPr>
              <a:defRPr/>
            </a:pPr>
            <a:fld id="{57F17373-7C45-4563-BAB1-D7F59A214E86}" type="slidenum">
              <a:rPr lang="en-GB" smtClean="0"/>
              <a:pPr>
                <a:defRPr/>
              </a:pPr>
              <a:t>5</a:t>
            </a:fld>
            <a:endParaRPr lang="en-GB"/>
          </a:p>
        </p:txBody>
      </p:sp>
      <p:sp>
        <p:nvSpPr>
          <p:cNvPr id="5" name="TextBox 4"/>
          <p:cNvSpPr txBox="1"/>
          <p:nvPr/>
        </p:nvSpPr>
        <p:spPr>
          <a:xfrm>
            <a:off x="317500" y="1206500"/>
            <a:ext cx="8597900" cy="880241"/>
          </a:xfrm>
          <a:prstGeom prst="rect">
            <a:avLst/>
          </a:prstGeom>
          <a:noFill/>
        </p:spPr>
        <p:txBody>
          <a:bodyPr wrap="square" rtlCol="0">
            <a:spAutoFit/>
          </a:bodyPr>
          <a:lstStyle/>
          <a:p>
            <a:pPr>
              <a:buNone/>
            </a:pPr>
            <a:r>
              <a:rPr lang="en-US" sz="1600" i="1" dirty="0" smtClean="0"/>
              <a:t>Given below are the current assumptions </a:t>
            </a:r>
            <a:r>
              <a:rPr lang="en-US" sz="1600" i="1" dirty="0" smtClean="0"/>
              <a:t>ready for beam time </a:t>
            </a:r>
            <a:r>
              <a:rPr lang="en-US" sz="1600" i="1" dirty="0" smtClean="0"/>
              <a:t>of the facility. </a:t>
            </a:r>
            <a:r>
              <a:rPr lang="en-US" sz="1600" i="1" dirty="0" smtClean="0"/>
              <a:t>If applicable i</a:t>
            </a:r>
            <a:r>
              <a:rPr lang="en-US" sz="1600" i="1" dirty="0" smtClean="0"/>
              <a:t>ndicate </a:t>
            </a:r>
            <a:r>
              <a:rPr lang="en-US" sz="1600" i="1" dirty="0" smtClean="0"/>
              <a:t>if deliverables of your WP </a:t>
            </a:r>
            <a:r>
              <a:rPr lang="en-US" sz="1600" i="1" smtClean="0"/>
              <a:t>is to meet </a:t>
            </a:r>
            <a:r>
              <a:rPr lang="en-US" sz="1600" i="1" smtClean="0"/>
              <a:t>these </a:t>
            </a:r>
            <a:r>
              <a:rPr lang="en-US" sz="1600" i="1" smtClean="0"/>
              <a:t>dates.</a:t>
            </a:r>
            <a:endParaRPr lang="en-US" sz="1600" i="1" dirty="0" smtClean="0"/>
          </a:p>
          <a:p>
            <a:pPr>
              <a:buNone/>
            </a:pPr>
            <a:r>
              <a:rPr lang="en-US" sz="1600" i="1" dirty="0" smtClean="0"/>
              <a:t>You can remove entries not applying to your WP!</a:t>
            </a:r>
            <a:endParaRPr lang="en-US" sz="1600" i="1" dirty="0"/>
          </a:p>
        </p:txBody>
      </p:sp>
    </p:spTree>
    <p:extLst>
      <p:ext uri="{BB962C8B-B14F-4D97-AF65-F5344CB8AC3E}">
        <p14:creationId xmlns:p14="http://schemas.microsoft.com/office/powerpoint/2010/main" val="690342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charset="0"/>
                <a:ea typeface="ＭＳ Ｐゴシック" charset="-128"/>
              </a:defRPr>
            </a:lvl1pPr>
            <a:lvl2pPr marL="742950" indent="-285750" eaLnBrk="0" hangingPunct="0">
              <a:defRPr sz="900">
                <a:solidFill>
                  <a:schemeClr val="tx1"/>
                </a:solidFill>
                <a:latin typeface="Arial" charset="0"/>
                <a:ea typeface="ＭＳ Ｐゴシック" charset="-128"/>
              </a:defRPr>
            </a:lvl2pPr>
            <a:lvl3pPr marL="1143000" indent="-228600" eaLnBrk="0" hangingPunct="0">
              <a:defRPr sz="900">
                <a:solidFill>
                  <a:schemeClr val="tx1"/>
                </a:solidFill>
                <a:latin typeface="Arial" charset="0"/>
                <a:ea typeface="ＭＳ Ｐゴシック" charset="-128"/>
              </a:defRPr>
            </a:lvl3pPr>
            <a:lvl4pPr marL="1600200" indent="-228600" eaLnBrk="0" hangingPunct="0">
              <a:defRPr sz="900">
                <a:solidFill>
                  <a:schemeClr val="tx1"/>
                </a:solidFill>
                <a:latin typeface="Arial" charset="0"/>
                <a:ea typeface="ＭＳ Ｐゴシック" charset="-128"/>
              </a:defRPr>
            </a:lvl4pPr>
            <a:lvl5pPr marL="2057400" indent="-228600" eaLnBrk="0" hangingPunct="0">
              <a:defRPr sz="9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F8B323"/>
              </a:buClr>
              <a:buFont typeface="Wingdings" charset="2"/>
              <a:buChar char="n"/>
              <a:defRPr sz="900">
                <a:solidFill>
                  <a:schemeClr val="tx1"/>
                </a:solidFill>
                <a:latin typeface="Arial" charset="0"/>
                <a:ea typeface="ＭＳ Ｐゴシック" charset="-128"/>
              </a:defRPr>
            </a:lvl9pPr>
          </a:lstStyle>
          <a:p>
            <a:fld id="{687AE2CD-2F88-4BAC-89DE-07FBCA9CDA80}" type="slidenum">
              <a:rPr lang="en-GB" sz="1000">
                <a:solidFill>
                  <a:schemeClr val="bg1"/>
                </a:solidFill>
              </a:rPr>
              <a:pPr/>
              <a:t>6</a:t>
            </a:fld>
            <a:endParaRPr lang="en-GB" sz="1000">
              <a:solidFill>
                <a:schemeClr val="bg1"/>
              </a:solidFill>
            </a:endParaRPr>
          </a:p>
        </p:txBody>
      </p:sp>
      <p:sp>
        <p:nvSpPr>
          <p:cNvPr id="7171" name="Rectangle 2"/>
          <p:cNvSpPr>
            <a:spLocks noGrp="1" noChangeArrowheads="1"/>
          </p:cNvSpPr>
          <p:nvPr>
            <p:ph type="title"/>
          </p:nvPr>
        </p:nvSpPr>
        <p:spPr/>
        <p:txBody>
          <a:bodyPr/>
          <a:lstStyle/>
          <a:p>
            <a:pPr eaLnBrk="1" hangingPunct="1"/>
            <a:r>
              <a:rPr lang="en-US" sz="2000" dirty="0" smtClean="0"/>
              <a:t>Open</a:t>
            </a:r>
            <a:r>
              <a:rPr lang="en-US" dirty="0" smtClean="0"/>
              <a:t> </a:t>
            </a:r>
            <a:r>
              <a:rPr lang="en-US" sz="2000" dirty="0" smtClean="0"/>
              <a:t>Issues</a:t>
            </a:r>
          </a:p>
        </p:txBody>
      </p:sp>
      <p:sp>
        <p:nvSpPr>
          <p:cNvPr id="7172" name="Rectangle 3"/>
          <p:cNvSpPr>
            <a:spLocks noGrp="1" noChangeAspect="1" noChangeArrowheads="1"/>
          </p:cNvSpPr>
          <p:nvPr>
            <p:ph type="body" idx="1"/>
          </p:nvPr>
        </p:nvSpPr>
        <p:spPr>
          <a:xfrm>
            <a:off x="117475" y="1347788"/>
            <a:ext cx="8797925" cy="4459287"/>
          </a:xfrm>
        </p:spPr>
        <p:txBody>
          <a:bodyPr/>
          <a:lstStyle/>
          <a:p>
            <a:pPr eaLnBrk="1" hangingPunct="1"/>
            <a:r>
              <a:rPr lang="en-US" dirty="0" smtClean="0"/>
              <a:t>List issues which are important or urgent for your WP and need to be resolved</a:t>
            </a:r>
          </a:p>
          <a:p>
            <a:pPr lvl="1" eaLnBrk="1" hangingPunct="1"/>
            <a:r>
              <a:rPr lang="en-US" sz="2000" dirty="0" smtClean="0"/>
              <a:t>pending  decisions, organizational issues, missing requirements, missing input from other </a:t>
            </a:r>
            <a:r>
              <a:rPr lang="en-US" sz="2000" dirty="0" err="1" smtClean="0"/>
              <a:t>WPs</a:t>
            </a:r>
            <a:r>
              <a:rPr lang="en-US" sz="2000" dirty="0" smtClean="0"/>
              <a:t> / Project Board</a:t>
            </a:r>
          </a:p>
          <a:p>
            <a:pPr lvl="1" eaLnBrk="1" hangingPunct="1"/>
            <a:r>
              <a:rPr lang="en-US" sz="2000" dirty="0" smtClean="0"/>
              <a:t>If possible give due dates for the resolution and consequences (in schedule, cost, functionality/scope) if the issue is not resolved</a:t>
            </a:r>
          </a:p>
          <a:p>
            <a:pPr lvl="1" eaLnBrk="1" hangingPunct="1"/>
            <a:r>
              <a:rPr lang="en-US" sz="2000" dirty="0" smtClean="0"/>
              <a:t>indicate if you think, this point should be followed up by the XFEL Project Board</a:t>
            </a:r>
          </a:p>
          <a:p>
            <a:pPr eaLnBrk="1" hangingPunct="1"/>
            <a:r>
              <a:rPr lang="en-US" i="1" dirty="0" smtClean="0">
                <a:solidFill>
                  <a:srgbClr val="FD930A"/>
                </a:solidFill>
              </a:rPr>
              <a:t>this refers to block H) and I) of your Status Report</a:t>
            </a:r>
            <a:endParaRPr lang="en-US" dirty="0" smtClean="0">
              <a:solidFill>
                <a:srgbClr val="FD930A"/>
              </a:solidFill>
            </a:endParaRPr>
          </a:p>
          <a:p>
            <a:pPr eaLnBrk="1" hangingPunct="1"/>
            <a:r>
              <a:rPr lang="en-US" dirty="0" smtClean="0"/>
              <a:t>you can find all listed issues on the most recent issue list discussed during the </a:t>
            </a:r>
            <a:r>
              <a:rPr lang="en-US" dirty="0" err="1" smtClean="0"/>
              <a:t>TC</a:t>
            </a:r>
            <a:r>
              <a:rPr lang="en-US" dirty="0" smtClean="0"/>
              <a:t> Meeting:</a:t>
            </a:r>
          </a:p>
          <a:p>
            <a:pPr lvl="1" eaLnBrk="1" hangingPunct="1"/>
            <a:r>
              <a:rPr lang="en-US" sz="2000" dirty="0">
                <a:hlinkClick r:id="rId2"/>
              </a:rPr>
              <a:t>http://</a:t>
            </a:r>
            <a:r>
              <a:rPr lang="en-US" sz="2000" dirty="0" smtClean="0">
                <a:hlinkClick r:id="rId2"/>
              </a:rPr>
              <a:t>indico.desy.de/categoryDisplay.py?categId=66</a:t>
            </a:r>
            <a:r>
              <a:rPr lang="en-US" sz="2000" dirty="0" smtClean="0"/>
              <a:t> or the Top-Level Milestones section of the Global Schedule</a:t>
            </a:r>
          </a:p>
          <a:p>
            <a:pPr lvl="1" eaLnBrk="1" hangingPunct="1"/>
            <a:r>
              <a:rPr lang="en-US" sz="2000" dirty="0" smtClean="0"/>
              <a:t>comment if these issues are still open, closed etc.</a:t>
            </a:r>
            <a:endParaRPr lang="en-US" dirty="0" smtClean="0"/>
          </a:p>
          <a:p>
            <a:pPr eaLnBrk="1" hangingPunct="1"/>
            <a:endParaRPr lang="en-GB" dirty="0" smtClean="0"/>
          </a:p>
          <a:p>
            <a:pPr lvl="1" eaLnBrk="1" hangingPunct="1">
              <a:buFont typeface="Wingdings" charset="2"/>
              <a:buNone/>
            </a:pPr>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8"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8"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470</Words>
  <Application>Microsoft Office PowerPoint</Application>
  <PresentationFormat>On-screen Show (4:3)</PresentationFormat>
  <Paragraphs>55</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DESY European XFEL</vt:lpstr>
      <vt:lpstr>WP-X   XFEL Project Progress Report (2016-3) </vt:lpstr>
      <vt:lpstr>Comparison of forecast and achieved progress:  August 16  November 16 </vt:lpstr>
      <vt:lpstr>Reasons and Impact for schedule deviations August 16  November 16 </vt:lpstr>
      <vt:lpstr>Activities and milestones scheduled for the next half year</vt:lpstr>
      <vt:lpstr>WP Schedule: Ready for Beam</vt:lpstr>
      <vt:lpstr>Open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WP-X   XFEL Project Progress Report (2-2009)</dc:title>
  <dc:creator>Wichmann, Riko</dc:creator>
  <cp:lastModifiedBy>Riko Wichmann</cp:lastModifiedBy>
  <cp:revision>61</cp:revision>
  <dcterms:modified xsi:type="dcterms:W3CDTF">2016-11-11T14:40:28Z</dcterms:modified>
</cp:coreProperties>
</file>